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712" r:id="rId2"/>
  </p:sldMasterIdLst>
  <p:handoutMasterIdLst>
    <p:handoutMasterId r:id="rId26"/>
  </p:handoutMasterIdLst>
  <p:sldIdLst>
    <p:sldId id="256" r:id="rId3"/>
    <p:sldId id="257" r:id="rId4"/>
    <p:sldId id="278" r:id="rId5"/>
    <p:sldId id="277" r:id="rId6"/>
    <p:sldId id="275" r:id="rId7"/>
    <p:sldId id="261" r:id="rId8"/>
    <p:sldId id="264" r:id="rId9"/>
    <p:sldId id="268" r:id="rId10"/>
    <p:sldId id="270" r:id="rId11"/>
    <p:sldId id="272" r:id="rId12"/>
    <p:sldId id="267" r:id="rId13"/>
    <p:sldId id="266" r:id="rId14"/>
    <p:sldId id="280" r:id="rId15"/>
    <p:sldId id="281" r:id="rId16"/>
    <p:sldId id="276" r:id="rId17"/>
    <p:sldId id="284" r:id="rId18"/>
    <p:sldId id="287" r:id="rId19"/>
    <p:sldId id="286" r:id="rId20"/>
    <p:sldId id="279" r:id="rId21"/>
    <p:sldId id="282" r:id="rId22"/>
    <p:sldId id="283" r:id="rId23"/>
    <p:sldId id="273" r:id="rId24"/>
    <p:sldId id="260" r:id="rId25"/>
  </p:sldIdLst>
  <p:sldSz cx="12192000" cy="6858000"/>
  <p:notesSz cx="6858000" cy="9144000"/>
  <p:embeddedFontLst>
    <p:embeddedFont>
      <p:font typeface="Titillium" panose="020B0604020202020204" charset="-18"/>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F14"/>
    <a:srgbClr val="FDB813"/>
    <a:srgbClr val="7C97A8"/>
    <a:srgbClr val="98AAB8"/>
    <a:srgbClr val="3C5D73"/>
    <a:srgbClr val="465D76"/>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autoAdjust="0"/>
    <p:restoredTop sz="94660" autoAdjust="0"/>
  </p:normalViewPr>
  <p:slideViewPr>
    <p:cSldViewPr snapToGrid="0">
      <p:cViewPr varScale="1">
        <p:scale>
          <a:sx n="91" d="100"/>
          <a:sy n="91" d="100"/>
        </p:scale>
        <p:origin x="71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CE59267F-6E84-4CA8-94C8-F625227B68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a:extLst>
              <a:ext uri="{FF2B5EF4-FFF2-40B4-BE49-F238E27FC236}">
                <a16:creationId xmlns:a16="http://schemas.microsoft.com/office/drawing/2014/main" id="{FBC0A7EA-49C6-49A2-B5CA-930F677A4A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C8EDFB-5C50-4C1D-9C3F-A5FC7F8FC99A}" type="datetimeFigureOut">
              <a:rPr lang="sl-SI" smtClean="0"/>
              <a:t>17. 09. 2020</a:t>
            </a:fld>
            <a:endParaRPr lang="sl-SI"/>
          </a:p>
        </p:txBody>
      </p:sp>
      <p:sp>
        <p:nvSpPr>
          <p:cNvPr id="4" name="Označba mesta noge 3">
            <a:extLst>
              <a:ext uri="{FF2B5EF4-FFF2-40B4-BE49-F238E27FC236}">
                <a16:creationId xmlns:a16="http://schemas.microsoft.com/office/drawing/2014/main" id="{F97430E6-221F-4F79-AD66-9A78B383C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a:extLst>
              <a:ext uri="{FF2B5EF4-FFF2-40B4-BE49-F238E27FC236}">
                <a16:creationId xmlns:a16="http://schemas.microsoft.com/office/drawing/2014/main" id="{68E35C3B-D197-4880-B737-B1A14B8CD3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03BAAD-0340-4FF3-B1A5-80B6A0123C5B}" type="slidenum">
              <a:rPr lang="sl-SI" smtClean="0"/>
              <a:t>‹#›</a:t>
            </a:fld>
            <a:endParaRPr lang="sl-SI"/>
          </a:p>
        </p:txBody>
      </p:sp>
    </p:spTree>
    <p:extLst>
      <p:ext uri="{BB962C8B-B14F-4D97-AF65-F5344CB8AC3E}">
        <p14:creationId xmlns:p14="http://schemas.microsoft.com/office/powerpoint/2010/main" val="14284718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pic>
        <p:nvPicPr>
          <p:cNvPr id="12" name="Picture 7" descr="C:\Users\Sara\Desktop\abstract_yellow_baccground_8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63487"/>
            <a:ext cx="12226836" cy="50945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ISKSTATION\Mars\DataLab\logotipi\PANTHEON_znak_2018\pantheon_znak_in_licence_datoteke\pantheon_znak\png\pantheon_zna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87746" y="664248"/>
            <a:ext cx="1937542" cy="450591"/>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a:extLst>
              <a:ext uri="{FF2B5EF4-FFF2-40B4-BE49-F238E27FC236}">
                <a16:creationId xmlns:a16="http://schemas.microsoft.com/office/drawing/2014/main" id="{D5E7AE0B-70A0-4127-B751-FA9974706A9E}"/>
              </a:ext>
            </a:extLst>
          </p:cNvPr>
          <p:cNvSpPr>
            <a:spLocks noGrp="1"/>
          </p:cNvSpPr>
          <p:nvPr>
            <p:ph type="title"/>
          </p:nvPr>
        </p:nvSpPr>
        <p:spPr>
          <a:xfrm>
            <a:off x="831850" y="1912777"/>
            <a:ext cx="10515600" cy="2729806"/>
          </a:xfrm>
          <a:prstGeom prst="rect">
            <a:avLst/>
          </a:prstGeom>
        </p:spPr>
        <p:txBody>
          <a:bodyPr anchor="b"/>
          <a:lstStyle>
            <a:lvl1pPr>
              <a:defRPr sz="6000">
                <a:latin typeface="Titillium" panose="00000500000000000000" pitchFamily="50" charset="-18"/>
              </a:defRPr>
            </a:lvl1pPr>
          </a:lstStyle>
          <a:p>
            <a:r>
              <a:rPr lang="sl-SI" dirty="0"/>
              <a:t>Kliknite, če želite urediti slog naslova matrice</a:t>
            </a:r>
          </a:p>
        </p:txBody>
      </p:sp>
      <p:sp>
        <p:nvSpPr>
          <p:cNvPr id="8" name="Označba mesta besedila 2">
            <a:extLst>
              <a:ext uri="{FF2B5EF4-FFF2-40B4-BE49-F238E27FC236}">
                <a16:creationId xmlns:a16="http://schemas.microsoft.com/office/drawing/2014/main" id="{FAD14510-BD96-4FFE-8A57-BD75336135DD}"/>
              </a:ext>
            </a:extLst>
          </p:cNvPr>
          <p:cNvSpPr>
            <a:spLocks noGrp="1"/>
          </p:cNvSpPr>
          <p:nvPr>
            <p:ph type="body" idx="1"/>
          </p:nvPr>
        </p:nvSpPr>
        <p:spPr>
          <a:xfrm>
            <a:off x="831850" y="4786604"/>
            <a:ext cx="10515600" cy="1368293"/>
          </a:xfrm>
          <a:prstGeom prst="rect">
            <a:avLst/>
          </a:prstGeom>
        </p:spPr>
        <p:txBody>
          <a:bodyPr/>
          <a:lstStyle>
            <a:lvl1pPr marL="0" indent="0">
              <a:buNone/>
              <a:defRPr sz="2400">
                <a:solidFill>
                  <a:schemeClr val="bg1"/>
                </a:solidFill>
                <a:latin typeface="Titillium" panose="00000500000000000000" pitchFamily="50"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
        <p:nvSpPr>
          <p:cNvPr id="9" name="Označba mesta datuma 3">
            <a:extLst>
              <a:ext uri="{FF2B5EF4-FFF2-40B4-BE49-F238E27FC236}">
                <a16:creationId xmlns:a16="http://schemas.microsoft.com/office/drawing/2014/main" id="{B6CF599E-A324-42AA-865D-7F131A84CA51}"/>
              </a:ext>
            </a:extLst>
          </p:cNvPr>
          <p:cNvSpPr>
            <a:spLocks noGrp="1"/>
          </p:cNvSpPr>
          <p:nvPr>
            <p:ph type="dt" sz="half" idx="2"/>
          </p:nvPr>
        </p:nvSpPr>
        <p:spPr>
          <a:xfrm>
            <a:off x="838200" y="6309695"/>
            <a:ext cx="2743200" cy="365125"/>
          </a:xfrm>
          <a:prstGeom prst="rect">
            <a:avLst/>
          </a:prstGeom>
        </p:spPr>
        <p:txBody>
          <a:bodyPr vert="horz" lIns="91440" tIns="45720" rIns="91440" bIns="45720" rtlCol="0" anchor="ctr"/>
          <a:lstStyle>
            <a:lvl1pPr algn="l">
              <a:defRPr sz="1200">
                <a:solidFill>
                  <a:schemeClr val="bg1"/>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10" name="Označba mesta noge 4">
            <a:extLst>
              <a:ext uri="{FF2B5EF4-FFF2-40B4-BE49-F238E27FC236}">
                <a16:creationId xmlns:a16="http://schemas.microsoft.com/office/drawing/2014/main" id="{BD9C6BD8-3C10-402E-9FE7-7551647983DA}"/>
              </a:ext>
            </a:extLst>
          </p:cNvPr>
          <p:cNvSpPr>
            <a:spLocks noGrp="1"/>
          </p:cNvSpPr>
          <p:nvPr>
            <p:ph type="ftr" sz="quarter" idx="3"/>
          </p:nvPr>
        </p:nvSpPr>
        <p:spPr>
          <a:xfrm>
            <a:off x="4038600" y="6309695"/>
            <a:ext cx="4114800" cy="365125"/>
          </a:xfrm>
          <a:prstGeom prst="rect">
            <a:avLst/>
          </a:prstGeom>
        </p:spPr>
        <p:txBody>
          <a:bodyPr vert="horz" lIns="91440" tIns="45720" rIns="91440" bIns="45720" rtlCol="0" anchor="ctr"/>
          <a:lstStyle>
            <a:lvl1pPr algn="ctr">
              <a:defRPr sz="1200">
                <a:solidFill>
                  <a:schemeClr val="bg1"/>
                </a:solidFill>
                <a:latin typeface="Titillium" panose="00000500000000000000" pitchFamily="50" charset="-18"/>
              </a:defRPr>
            </a:lvl1pPr>
          </a:lstStyle>
          <a:p>
            <a:endParaRPr lang="sl-SI" dirty="0"/>
          </a:p>
        </p:txBody>
      </p:sp>
      <p:sp>
        <p:nvSpPr>
          <p:cNvPr id="11"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4"/>
          </p:nvPr>
        </p:nvSpPr>
        <p:spPr>
          <a:xfrm>
            <a:off x="8610600" y="6309695"/>
            <a:ext cx="2743200" cy="365125"/>
          </a:xfrm>
          <a:prstGeom prst="rect">
            <a:avLst/>
          </a:prstGeom>
        </p:spPr>
        <p:txBody>
          <a:bodyPr vert="horz" lIns="91440" tIns="45720" rIns="91440" bIns="45720" rtlCol="0" anchor="ctr"/>
          <a:lstStyle>
            <a:lvl1pPr algn="r">
              <a:defRPr sz="1200">
                <a:solidFill>
                  <a:schemeClr val="bg1"/>
                </a:solidFill>
                <a:latin typeface="Titillium" panose="00000500000000000000" pitchFamily="50" charset="-18"/>
              </a:defRPr>
            </a:lvl1pPr>
          </a:lstStyle>
          <a:p>
            <a:fld id="{3BC9C24A-98BA-495C-AAC9-F1C1A02472C2}" type="slidenum">
              <a:rPr lang="sl-SI" smtClean="0"/>
              <a:pPr/>
              <a:t>‹#›</a:t>
            </a:fld>
            <a:endParaRPr lang="sl-SI" dirty="0"/>
          </a:p>
        </p:txBody>
      </p:sp>
    </p:spTree>
    <p:extLst>
      <p:ext uri="{BB962C8B-B14F-4D97-AF65-F5344CB8AC3E}">
        <p14:creationId xmlns:p14="http://schemas.microsoft.com/office/powerpoint/2010/main" val="1721739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90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7" name="Označba mesta naslova 1">
            <a:extLst>
              <a:ext uri="{FF2B5EF4-FFF2-40B4-BE49-F238E27FC236}">
                <a16:creationId xmlns:a16="http://schemas.microsoft.com/office/drawing/2014/main" id="{9CCEFECE-31EB-4946-AB6A-5CB5ED363F83}"/>
              </a:ext>
            </a:extLst>
          </p:cNvPr>
          <p:cNvSpPr>
            <a:spLocks noGrp="1"/>
          </p:cNvSpPr>
          <p:nvPr>
            <p:ph type="title"/>
          </p:nvPr>
        </p:nvSpPr>
        <p:spPr>
          <a:xfrm>
            <a:off x="838200" y="1127760"/>
            <a:ext cx="10515600" cy="1325563"/>
          </a:xfrm>
          <a:prstGeom prst="rect">
            <a:avLst/>
          </a:prstGeom>
        </p:spPr>
        <p:txBody>
          <a:bodyPr vert="horz" lIns="91440" tIns="45720" rIns="91440" bIns="45720" rtlCol="0" anchor="ctr">
            <a:normAutofit/>
          </a:bodyPr>
          <a:lstStyle/>
          <a:p>
            <a:r>
              <a:rPr lang="sl-SI" dirty="0"/>
              <a:t>Kliknite, če </a:t>
            </a:r>
            <a:r>
              <a:rPr lang="sl-SI" dirty="0" smtClean="0"/>
              <a:t>želite </a:t>
            </a:r>
            <a:r>
              <a:rPr lang="sl-SI" dirty="0"/>
              <a:t>urediti slog naslova matrice</a:t>
            </a:r>
          </a:p>
        </p:txBody>
      </p:sp>
      <p:sp>
        <p:nvSpPr>
          <p:cNvPr id="8" name="Označba mesta datuma 3">
            <a:extLst>
              <a:ext uri="{FF2B5EF4-FFF2-40B4-BE49-F238E27FC236}">
                <a16:creationId xmlns:a16="http://schemas.microsoft.com/office/drawing/2014/main" id="{B6CF599E-A324-42AA-865D-7F131A84CA51}"/>
              </a:ext>
            </a:extLst>
          </p:cNvPr>
          <p:cNvSpPr>
            <a:spLocks noGrp="1"/>
          </p:cNvSpPr>
          <p:nvPr>
            <p:ph type="dt" sz="half" idx="2"/>
          </p:nvPr>
        </p:nvSpPr>
        <p:spPr>
          <a:xfrm>
            <a:off x="838200" y="6309695"/>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9" name="Označba mesta noge 4">
            <a:extLst>
              <a:ext uri="{FF2B5EF4-FFF2-40B4-BE49-F238E27FC236}">
                <a16:creationId xmlns:a16="http://schemas.microsoft.com/office/drawing/2014/main" id="{BD9C6BD8-3C10-402E-9FE7-7551647983DA}"/>
              </a:ext>
            </a:extLst>
          </p:cNvPr>
          <p:cNvSpPr>
            <a:spLocks noGrp="1"/>
          </p:cNvSpPr>
          <p:nvPr>
            <p:ph type="ftr" sz="quarter" idx="3"/>
          </p:nvPr>
        </p:nvSpPr>
        <p:spPr>
          <a:xfrm>
            <a:off x="4038600" y="630969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pitchFamily="50" charset="-18"/>
              </a:defRPr>
            </a:lvl1pPr>
          </a:lstStyle>
          <a:p>
            <a:endParaRPr lang="sl-SI" dirty="0"/>
          </a:p>
        </p:txBody>
      </p:sp>
      <p:sp>
        <p:nvSpPr>
          <p:cNvPr id="10"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4"/>
          </p:nvPr>
        </p:nvSpPr>
        <p:spPr>
          <a:xfrm>
            <a:off x="8610600" y="6309695"/>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pitchFamily="50" charset="-18"/>
              </a:defRPr>
            </a:lvl1pPr>
          </a:lstStyle>
          <a:p>
            <a:fld id="{3BC9C24A-98BA-495C-AAC9-F1C1A02472C2}" type="slidenum">
              <a:rPr lang="sl-SI" smtClean="0"/>
              <a:pPr/>
              <a:t>‹#›</a:t>
            </a:fld>
            <a:endParaRPr lang="sl-SI" dirty="0"/>
          </a:p>
        </p:txBody>
      </p:sp>
      <p:sp>
        <p:nvSpPr>
          <p:cNvPr id="13" name="Označba mesta vsebine 5">
            <a:extLst>
              <a:ext uri="{FF2B5EF4-FFF2-40B4-BE49-F238E27FC236}">
                <a16:creationId xmlns:a16="http://schemas.microsoft.com/office/drawing/2014/main" id="{A4F4475B-B309-43A8-8995-D54EC7552D72}"/>
              </a:ext>
            </a:extLst>
          </p:cNvPr>
          <p:cNvSpPr>
            <a:spLocks noGrp="1"/>
          </p:cNvSpPr>
          <p:nvPr>
            <p:ph sz="quarter" idx="10"/>
          </p:nvPr>
        </p:nvSpPr>
        <p:spPr>
          <a:xfrm>
            <a:off x="841572" y="2589451"/>
            <a:ext cx="10513816" cy="3587415"/>
          </a:xfrm>
        </p:spPr>
        <p:txBody>
          <a:bodyPr/>
          <a:lstStyle>
            <a:lvl1pPr>
              <a:defRPr lang="sl-SI" dirty="0"/>
            </a:lvl1pPr>
            <a:lvl2pPr>
              <a:defRPr lang="sl-SI" dirty="0"/>
            </a:lvl2pPr>
            <a:lvl3pPr>
              <a:defRPr lang="sl-SI" dirty="0"/>
            </a:lvl3pPr>
            <a:lvl4pPr>
              <a:defRPr lang="sl-SI" dirty="0"/>
            </a:lvl4pPr>
            <a:lvl5pPr>
              <a:defRPr lang="sl-SI" dirty="0"/>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3150495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sp>
        <p:nvSpPr>
          <p:cNvPr id="7" name="Naslov 1">
            <a:extLst>
              <a:ext uri="{FF2B5EF4-FFF2-40B4-BE49-F238E27FC236}">
                <a16:creationId xmlns:a16="http://schemas.microsoft.com/office/drawing/2014/main" id="{D5E7AE0B-70A0-4127-B751-FA9974706A9E}"/>
              </a:ext>
            </a:extLst>
          </p:cNvPr>
          <p:cNvSpPr>
            <a:spLocks noGrp="1"/>
          </p:cNvSpPr>
          <p:nvPr>
            <p:ph type="title"/>
          </p:nvPr>
        </p:nvSpPr>
        <p:spPr>
          <a:xfrm>
            <a:off x="831850" y="1491254"/>
            <a:ext cx="10515600" cy="2852737"/>
          </a:xfrm>
          <a:prstGeom prst="rect">
            <a:avLst/>
          </a:prstGeom>
        </p:spPr>
        <p:txBody>
          <a:bodyPr anchor="b"/>
          <a:lstStyle>
            <a:lvl1pPr>
              <a:defRPr sz="6000">
                <a:latin typeface="Titillium" panose="00000500000000000000" pitchFamily="50" charset="-18"/>
              </a:defRPr>
            </a:lvl1pPr>
          </a:lstStyle>
          <a:p>
            <a:r>
              <a:rPr lang="sl-SI" dirty="0"/>
              <a:t>Kliknite, če želite urediti slog naslova matrice</a:t>
            </a:r>
          </a:p>
        </p:txBody>
      </p:sp>
      <p:sp>
        <p:nvSpPr>
          <p:cNvPr id="8" name="Označba mesta besedila 2">
            <a:extLst>
              <a:ext uri="{FF2B5EF4-FFF2-40B4-BE49-F238E27FC236}">
                <a16:creationId xmlns:a16="http://schemas.microsoft.com/office/drawing/2014/main" id="{FAD14510-BD96-4FFE-8A57-BD75336135DD}"/>
              </a:ext>
            </a:extLst>
          </p:cNvPr>
          <p:cNvSpPr>
            <a:spLocks noGrp="1"/>
          </p:cNvSpPr>
          <p:nvPr>
            <p:ph type="body" idx="1"/>
          </p:nvPr>
        </p:nvSpPr>
        <p:spPr>
          <a:xfrm>
            <a:off x="831850" y="4492359"/>
            <a:ext cx="10515600" cy="1410601"/>
          </a:xfrm>
          <a:prstGeom prst="rect">
            <a:avLst/>
          </a:prstGeom>
        </p:spPr>
        <p:txBody>
          <a:bodyPr/>
          <a:lstStyle>
            <a:lvl1pPr marL="0" indent="0">
              <a:buNone/>
              <a:defRPr sz="2400">
                <a:solidFill>
                  <a:schemeClr val="tx1">
                    <a:lumMod val="50000"/>
                    <a:lumOff val="50000"/>
                  </a:schemeClr>
                </a:solidFill>
                <a:latin typeface="Titillium" panose="00000500000000000000" pitchFamily="50"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
        <p:nvSpPr>
          <p:cNvPr id="9" name="Označba mesta datuma 3">
            <a:extLst>
              <a:ext uri="{FF2B5EF4-FFF2-40B4-BE49-F238E27FC236}">
                <a16:creationId xmlns:a16="http://schemas.microsoft.com/office/drawing/2014/main" id="{B6CF599E-A324-42AA-865D-7F131A84CA51}"/>
              </a:ext>
            </a:extLst>
          </p:cNvPr>
          <p:cNvSpPr>
            <a:spLocks noGrp="1"/>
          </p:cNvSpPr>
          <p:nvPr>
            <p:ph type="dt" sz="half" idx="2"/>
          </p:nvPr>
        </p:nvSpPr>
        <p:spPr>
          <a:xfrm>
            <a:off x="838200" y="6309695"/>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10" name="Označba mesta noge 4">
            <a:extLst>
              <a:ext uri="{FF2B5EF4-FFF2-40B4-BE49-F238E27FC236}">
                <a16:creationId xmlns:a16="http://schemas.microsoft.com/office/drawing/2014/main" id="{BD9C6BD8-3C10-402E-9FE7-7551647983DA}"/>
              </a:ext>
            </a:extLst>
          </p:cNvPr>
          <p:cNvSpPr>
            <a:spLocks noGrp="1"/>
          </p:cNvSpPr>
          <p:nvPr>
            <p:ph type="ftr" sz="quarter" idx="3"/>
          </p:nvPr>
        </p:nvSpPr>
        <p:spPr>
          <a:xfrm>
            <a:off x="4038600" y="630969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pitchFamily="50" charset="-18"/>
              </a:defRPr>
            </a:lvl1pPr>
          </a:lstStyle>
          <a:p>
            <a:endParaRPr lang="sl-SI" dirty="0"/>
          </a:p>
        </p:txBody>
      </p:sp>
      <p:sp>
        <p:nvSpPr>
          <p:cNvPr id="11"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4"/>
          </p:nvPr>
        </p:nvSpPr>
        <p:spPr>
          <a:xfrm>
            <a:off x="8610600" y="6309695"/>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pitchFamily="50" charset="-18"/>
              </a:defRPr>
            </a:lvl1pPr>
          </a:lstStyle>
          <a:p>
            <a:fld id="{3BC9C24A-98BA-495C-AAC9-F1C1A02472C2}" type="slidenum">
              <a:rPr lang="sl-SI" smtClean="0"/>
              <a:pPr/>
              <a:t>‹#›</a:t>
            </a:fld>
            <a:endParaRPr lang="sl-SI" dirty="0"/>
          </a:p>
        </p:txBody>
      </p:sp>
    </p:spTree>
    <p:extLst>
      <p:ext uri="{BB962C8B-B14F-4D97-AF65-F5344CB8AC3E}">
        <p14:creationId xmlns:p14="http://schemas.microsoft.com/office/powerpoint/2010/main" val="4016702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10" name="Označba mesta besedila 2">
            <a:extLst>
              <a:ext uri="{FF2B5EF4-FFF2-40B4-BE49-F238E27FC236}">
                <a16:creationId xmlns:a16="http://schemas.microsoft.com/office/drawing/2014/main" id="{DAA38654-9BCA-4A00-A837-B728C1193B53}"/>
              </a:ext>
            </a:extLst>
          </p:cNvPr>
          <p:cNvSpPr>
            <a:spLocks noGrp="1"/>
          </p:cNvSpPr>
          <p:nvPr>
            <p:ph type="body" idx="1"/>
          </p:nvPr>
        </p:nvSpPr>
        <p:spPr>
          <a:xfrm>
            <a:off x="839788" y="2593948"/>
            <a:ext cx="5157787" cy="573315"/>
          </a:xfrm>
          <a:prstGeom prst="rect">
            <a:avLst/>
          </a:prstGeom>
        </p:spPr>
        <p:txBody>
          <a:bodyPr anchor="b"/>
          <a:lstStyle>
            <a:lvl1pPr marL="0" indent="0">
              <a:buNone/>
              <a:defRPr sz="2400" b="1">
                <a:latin typeface="Titillium" panose="00000500000000000000" pitchFamily="50"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17" name="Označba mesta besedila 4">
            <a:extLst>
              <a:ext uri="{FF2B5EF4-FFF2-40B4-BE49-F238E27FC236}">
                <a16:creationId xmlns:a16="http://schemas.microsoft.com/office/drawing/2014/main" id="{C1DCA892-CCFA-4CCA-88CC-3C250AFEC1C4}"/>
              </a:ext>
            </a:extLst>
          </p:cNvPr>
          <p:cNvSpPr>
            <a:spLocks noGrp="1"/>
          </p:cNvSpPr>
          <p:nvPr>
            <p:ph type="body" sz="quarter" idx="3"/>
          </p:nvPr>
        </p:nvSpPr>
        <p:spPr>
          <a:xfrm>
            <a:off x="6172200" y="2593947"/>
            <a:ext cx="5183188" cy="573315"/>
          </a:xfrm>
          <a:prstGeom prst="rect">
            <a:avLst/>
          </a:prstGeom>
        </p:spPr>
        <p:txBody>
          <a:bodyPr anchor="b"/>
          <a:lstStyle>
            <a:lvl1pPr marL="0" indent="0">
              <a:buNone/>
              <a:defRPr sz="2400" b="1">
                <a:latin typeface="Titillium" panose="00000500000000000000" pitchFamily="50"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11" name="Označba mesta naslova 1">
            <a:extLst>
              <a:ext uri="{FF2B5EF4-FFF2-40B4-BE49-F238E27FC236}">
                <a16:creationId xmlns:a16="http://schemas.microsoft.com/office/drawing/2014/main" id="{9CCEFECE-31EB-4946-AB6A-5CB5ED363F83}"/>
              </a:ext>
            </a:extLst>
          </p:cNvPr>
          <p:cNvSpPr>
            <a:spLocks noGrp="1"/>
          </p:cNvSpPr>
          <p:nvPr>
            <p:ph type="title"/>
          </p:nvPr>
        </p:nvSpPr>
        <p:spPr>
          <a:xfrm>
            <a:off x="838200" y="1127760"/>
            <a:ext cx="10515600" cy="1325563"/>
          </a:xfrm>
          <a:prstGeom prst="rect">
            <a:avLst/>
          </a:prstGeom>
        </p:spPr>
        <p:txBody>
          <a:bodyPr vert="horz" lIns="91440" tIns="45720" rIns="91440" bIns="45720" rtlCol="0" anchor="ctr">
            <a:normAutofit/>
          </a:bodyPr>
          <a:lstStyle/>
          <a:p>
            <a:r>
              <a:rPr lang="sl-SI" dirty="0"/>
              <a:t>Kliknite, če </a:t>
            </a:r>
            <a:r>
              <a:rPr lang="sl-SI" dirty="0" smtClean="0"/>
              <a:t>želite </a:t>
            </a:r>
            <a:r>
              <a:rPr lang="sl-SI" dirty="0"/>
              <a:t>urediti slog naslova matrice</a:t>
            </a:r>
          </a:p>
        </p:txBody>
      </p:sp>
      <p:sp>
        <p:nvSpPr>
          <p:cNvPr id="12" name="Označba mesta datuma 3">
            <a:extLst>
              <a:ext uri="{FF2B5EF4-FFF2-40B4-BE49-F238E27FC236}">
                <a16:creationId xmlns:a16="http://schemas.microsoft.com/office/drawing/2014/main" id="{B6CF599E-A324-42AA-865D-7F131A84CA51}"/>
              </a:ext>
            </a:extLst>
          </p:cNvPr>
          <p:cNvSpPr>
            <a:spLocks noGrp="1"/>
          </p:cNvSpPr>
          <p:nvPr>
            <p:ph type="dt" sz="half" idx="10"/>
          </p:nvPr>
        </p:nvSpPr>
        <p:spPr>
          <a:xfrm>
            <a:off x="838200" y="6309695"/>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13" name="Označba mesta noge 4">
            <a:extLst>
              <a:ext uri="{FF2B5EF4-FFF2-40B4-BE49-F238E27FC236}">
                <a16:creationId xmlns:a16="http://schemas.microsoft.com/office/drawing/2014/main" id="{BD9C6BD8-3C10-402E-9FE7-7551647983DA}"/>
              </a:ext>
            </a:extLst>
          </p:cNvPr>
          <p:cNvSpPr>
            <a:spLocks noGrp="1"/>
          </p:cNvSpPr>
          <p:nvPr>
            <p:ph type="ftr" sz="quarter" idx="11"/>
          </p:nvPr>
        </p:nvSpPr>
        <p:spPr>
          <a:xfrm>
            <a:off x="4038600" y="630969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pitchFamily="50" charset="-18"/>
              </a:defRPr>
            </a:lvl1pPr>
          </a:lstStyle>
          <a:p>
            <a:endParaRPr lang="sl-SI" dirty="0"/>
          </a:p>
        </p:txBody>
      </p:sp>
      <p:sp>
        <p:nvSpPr>
          <p:cNvPr id="14"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12"/>
          </p:nvPr>
        </p:nvSpPr>
        <p:spPr>
          <a:xfrm>
            <a:off x="8610600" y="6309695"/>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pitchFamily="50" charset="-18"/>
              </a:defRPr>
            </a:lvl1pPr>
          </a:lstStyle>
          <a:p>
            <a:fld id="{3BC9C24A-98BA-495C-AAC9-F1C1A02472C2}" type="slidenum">
              <a:rPr lang="sl-SI" smtClean="0"/>
              <a:pPr/>
              <a:t>‹#›</a:t>
            </a:fld>
            <a:endParaRPr lang="sl-SI" dirty="0"/>
          </a:p>
        </p:txBody>
      </p:sp>
      <p:sp>
        <p:nvSpPr>
          <p:cNvPr id="15" name="Označba mesta vsebine 3">
            <a:extLst>
              <a:ext uri="{FF2B5EF4-FFF2-40B4-BE49-F238E27FC236}">
                <a16:creationId xmlns:a16="http://schemas.microsoft.com/office/drawing/2014/main" id="{B9C7DEF7-E904-4AC0-B08C-F39EA7B079F0}"/>
              </a:ext>
            </a:extLst>
          </p:cNvPr>
          <p:cNvSpPr>
            <a:spLocks noGrp="1"/>
          </p:cNvSpPr>
          <p:nvPr>
            <p:ph sz="half" idx="2"/>
          </p:nvPr>
        </p:nvSpPr>
        <p:spPr>
          <a:xfrm>
            <a:off x="849664" y="3308521"/>
            <a:ext cx="5147911" cy="2868344"/>
          </a:xfrm>
        </p:spPr>
        <p:txBody>
          <a:bodyPr/>
          <a:lstStyle>
            <a:lvl1pPr>
              <a:defRPr>
                <a:latin typeface="Titillium" panose="00000500000000000000" pitchFamily="50" charset="-18"/>
              </a:defRPr>
            </a:lvl1pPr>
            <a:lvl2pPr>
              <a:defRPr>
                <a:latin typeface="Titillium" panose="00000500000000000000" pitchFamily="50" charset="-18"/>
              </a:defRPr>
            </a:lvl2pPr>
            <a:lvl3pPr>
              <a:defRPr>
                <a:latin typeface="Titillium" panose="00000500000000000000" pitchFamily="50" charset="-18"/>
              </a:defRPr>
            </a:lvl3pPr>
            <a:lvl4pPr>
              <a:defRPr>
                <a:latin typeface="Titillium" panose="00000500000000000000" pitchFamily="50" charset="-18"/>
              </a:defRPr>
            </a:lvl4pPr>
            <a:lvl5pPr>
              <a:defRPr>
                <a:latin typeface="Titillium" panose="00000500000000000000" pitchFamily="50" charset="-18"/>
              </a:defRPr>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9" name="Označba mesta vsebine 5">
            <a:extLst>
              <a:ext uri="{FF2B5EF4-FFF2-40B4-BE49-F238E27FC236}">
                <a16:creationId xmlns:a16="http://schemas.microsoft.com/office/drawing/2014/main" id="{A4F4475B-B309-43A8-8995-D54EC7552D72}"/>
              </a:ext>
            </a:extLst>
          </p:cNvPr>
          <p:cNvSpPr>
            <a:spLocks noGrp="1"/>
          </p:cNvSpPr>
          <p:nvPr>
            <p:ph sz="quarter" idx="4"/>
          </p:nvPr>
        </p:nvSpPr>
        <p:spPr>
          <a:xfrm>
            <a:off x="6172200" y="3308520"/>
            <a:ext cx="5183188" cy="2868346"/>
          </a:xfrm>
        </p:spPr>
        <p:txBody>
          <a:bodyPr/>
          <a:lstStyle>
            <a:lvl1pPr>
              <a:defRPr lang="sl-SI" dirty="0"/>
            </a:lvl1pPr>
            <a:lvl2pPr>
              <a:defRPr lang="sl-SI" dirty="0"/>
            </a:lvl2pPr>
            <a:lvl3pPr>
              <a:defRPr lang="sl-SI" dirty="0"/>
            </a:lvl3pPr>
            <a:lvl4pPr>
              <a:defRPr lang="sl-SI" dirty="0"/>
            </a:lvl4pPr>
            <a:lvl5pPr>
              <a:defRPr lang="sl-SI" dirty="0"/>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217440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Uredite slog naslova matrice</a:t>
            </a:r>
            <a:endParaRPr lang="sl-SI" dirty="0"/>
          </a:p>
        </p:txBody>
      </p:sp>
      <p:sp>
        <p:nvSpPr>
          <p:cNvPr id="3" name="Ograda vsebine 2"/>
          <p:cNvSpPr>
            <a:spLocks noGrp="1"/>
          </p:cNvSpPr>
          <p:nvPr>
            <p:ph sz="half" idx="1"/>
          </p:nvPr>
        </p:nvSpPr>
        <p:spPr>
          <a:xfrm>
            <a:off x="839754" y="2593910"/>
            <a:ext cx="5180045" cy="35322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vsebine 3"/>
          <p:cNvSpPr>
            <a:spLocks noGrp="1"/>
          </p:cNvSpPr>
          <p:nvPr>
            <p:ph sz="half" idx="2"/>
          </p:nvPr>
        </p:nvSpPr>
        <p:spPr>
          <a:xfrm>
            <a:off x="6172200" y="2593910"/>
            <a:ext cx="5183155" cy="35322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5" name="Ograda datuma 4"/>
          <p:cNvSpPr>
            <a:spLocks noGrp="1"/>
          </p:cNvSpPr>
          <p:nvPr>
            <p:ph type="dt" sz="half" idx="10"/>
          </p:nvPr>
        </p:nvSpPr>
        <p:spPr/>
        <p:txBody>
          <a:bodyPr/>
          <a:lstStyle/>
          <a:p>
            <a:fld id="{AC6046FF-7ED8-4902-911E-E79BBCD21AB2}" type="datetimeFigureOut">
              <a:rPr lang="sl-SI" smtClean="0"/>
              <a:t>17. 09. 2020</a:t>
            </a:fld>
            <a:endParaRPr lang="sl-SI" dirty="0"/>
          </a:p>
        </p:txBody>
      </p:sp>
      <p:sp>
        <p:nvSpPr>
          <p:cNvPr id="6" name="Ograda noge 5"/>
          <p:cNvSpPr>
            <a:spLocks noGrp="1"/>
          </p:cNvSpPr>
          <p:nvPr>
            <p:ph type="ftr" sz="quarter" idx="11"/>
          </p:nvPr>
        </p:nvSpPr>
        <p:spPr/>
        <p:txBody>
          <a:bodyPr/>
          <a:lstStyle/>
          <a:p>
            <a:endParaRPr lang="sl-SI" dirty="0"/>
          </a:p>
        </p:txBody>
      </p:sp>
      <p:sp>
        <p:nvSpPr>
          <p:cNvPr id="7" name="Ograda številke diapozitiva 6"/>
          <p:cNvSpPr>
            <a:spLocks noGrp="1"/>
          </p:cNvSpPr>
          <p:nvPr>
            <p:ph type="sldNum" sz="quarter" idx="12"/>
          </p:nvPr>
        </p:nvSpPr>
        <p:spPr/>
        <p:txBody>
          <a:bodyPr/>
          <a:lstStyle/>
          <a:p>
            <a:fld id="{25320FEA-9F5B-4BC7-82B4-C1BAD19A1AB5}" type="slidenum">
              <a:rPr lang="sl-SI" smtClean="0"/>
              <a:t>‹#›</a:t>
            </a:fld>
            <a:endParaRPr lang="sl-SI" dirty="0"/>
          </a:p>
        </p:txBody>
      </p:sp>
    </p:spTree>
    <p:extLst>
      <p:ext uri="{BB962C8B-B14F-4D97-AF65-F5344CB8AC3E}">
        <p14:creationId xmlns:p14="http://schemas.microsoft.com/office/powerpoint/2010/main" val="393480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6" name="Označba mesta naslova 1">
            <a:extLst>
              <a:ext uri="{FF2B5EF4-FFF2-40B4-BE49-F238E27FC236}">
                <a16:creationId xmlns:a16="http://schemas.microsoft.com/office/drawing/2014/main" id="{9CCEFECE-31EB-4946-AB6A-5CB5ED363F83}"/>
              </a:ext>
            </a:extLst>
          </p:cNvPr>
          <p:cNvSpPr>
            <a:spLocks noGrp="1"/>
          </p:cNvSpPr>
          <p:nvPr>
            <p:ph type="title"/>
          </p:nvPr>
        </p:nvSpPr>
        <p:spPr>
          <a:xfrm>
            <a:off x="838200" y="1127760"/>
            <a:ext cx="10515600" cy="1325563"/>
          </a:xfrm>
          <a:prstGeom prst="rect">
            <a:avLst/>
          </a:prstGeom>
        </p:spPr>
        <p:txBody>
          <a:bodyPr vert="horz" lIns="91440" tIns="45720" rIns="91440" bIns="45720" rtlCol="0" anchor="ctr">
            <a:normAutofit/>
          </a:bodyPr>
          <a:lstStyle/>
          <a:p>
            <a:r>
              <a:rPr lang="sl-SI" dirty="0"/>
              <a:t>Kliknite, če </a:t>
            </a:r>
            <a:r>
              <a:rPr lang="sl-SI" dirty="0" smtClean="0"/>
              <a:t>želite </a:t>
            </a:r>
            <a:r>
              <a:rPr lang="sl-SI" dirty="0"/>
              <a:t>urediti slog naslova matrice</a:t>
            </a:r>
          </a:p>
        </p:txBody>
      </p:sp>
      <p:sp>
        <p:nvSpPr>
          <p:cNvPr id="7" name="Označba mesta datuma 3">
            <a:extLst>
              <a:ext uri="{FF2B5EF4-FFF2-40B4-BE49-F238E27FC236}">
                <a16:creationId xmlns:a16="http://schemas.microsoft.com/office/drawing/2014/main" id="{B6CF599E-A324-42AA-865D-7F131A84CA51}"/>
              </a:ext>
            </a:extLst>
          </p:cNvPr>
          <p:cNvSpPr>
            <a:spLocks noGrp="1"/>
          </p:cNvSpPr>
          <p:nvPr>
            <p:ph type="dt" sz="half" idx="2"/>
          </p:nvPr>
        </p:nvSpPr>
        <p:spPr>
          <a:xfrm>
            <a:off x="838200" y="6309695"/>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8" name="Označba mesta noge 4">
            <a:extLst>
              <a:ext uri="{FF2B5EF4-FFF2-40B4-BE49-F238E27FC236}">
                <a16:creationId xmlns:a16="http://schemas.microsoft.com/office/drawing/2014/main" id="{BD9C6BD8-3C10-402E-9FE7-7551647983DA}"/>
              </a:ext>
            </a:extLst>
          </p:cNvPr>
          <p:cNvSpPr>
            <a:spLocks noGrp="1"/>
          </p:cNvSpPr>
          <p:nvPr>
            <p:ph type="ftr" sz="quarter" idx="3"/>
          </p:nvPr>
        </p:nvSpPr>
        <p:spPr>
          <a:xfrm>
            <a:off x="4038600" y="630969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pitchFamily="50" charset="-18"/>
              </a:defRPr>
            </a:lvl1pPr>
          </a:lstStyle>
          <a:p>
            <a:endParaRPr lang="sl-SI" dirty="0"/>
          </a:p>
        </p:txBody>
      </p:sp>
      <p:sp>
        <p:nvSpPr>
          <p:cNvPr id="9"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4"/>
          </p:nvPr>
        </p:nvSpPr>
        <p:spPr>
          <a:xfrm>
            <a:off x="8610600" y="6309695"/>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pitchFamily="50" charset="-18"/>
              </a:defRPr>
            </a:lvl1pPr>
          </a:lstStyle>
          <a:p>
            <a:fld id="{3BC9C24A-98BA-495C-AAC9-F1C1A02472C2}" type="slidenum">
              <a:rPr lang="sl-SI" smtClean="0"/>
              <a:pPr/>
              <a:t>‹#›</a:t>
            </a:fld>
            <a:endParaRPr lang="sl-SI" dirty="0"/>
          </a:p>
        </p:txBody>
      </p:sp>
    </p:spTree>
    <p:extLst>
      <p:ext uri="{BB962C8B-B14F-4D97-AF65-F5344CB8AC3E}">
        <p14:creationId xmlns:p14="http://schemas.microsoft.com/office/powerpoint/2010/main" val="128722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848070"/>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Titillium" panose="00000500000000000000" pitchFamily="50"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tillium" panose="00000500000000000000" pitchFamily="50"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tillium" panose="00000500000000000000" pitchFamily="50"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panose="00000500000000000000" pitchFamily="50"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panose="00000500000000000000" pitchFamily="50"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panose="00000500000000000000" pitchFamily="50"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5" descr="C:\Users\Sara\Desktop\abstract_baccground__NOVO.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userDrawn="1"/>
        </p:nvSpPr>
        <p:spPr>
          <a:xfrm>
            <a:off x="0" y="0"/>
            <a:ext cx="420786" cy="1100517"/>
          </a:xfrm>
          <a:prstGeom prst="rect">
            <a:avLst/>
          </a:prstGeom>
          <a:solidFill>
            <a:srgbClr val="FA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7" name="Picture 3" descr="\\DISKSTATION\Mars\DataLab\logotipi\PANTHEON_znak_2018\pantheon_znak_in_licence_datoteke\pantheon_znak\png\pantheon_znak.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897077" y="340033"/>
            <a:ext cx="1937542" cy="450591"/>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datuma 3">
            <a:extLst>
              <a:ext uri="{FF2B5EF4-FFF2-40B4-BE49-F238E27FC236}">
                <a16:creationId xmlns:a16="http://schemas.microsoft.com/office/drawing/2014/main" id="{B6CF599E-A324-42AA-865D-7F131A84CA51}"/>
              </a:ext>
            </a:extLst>
          </p:cNvPr>
          <p:cNvSpPr>
            <a:spLocks noGrp="1"/>
          </p:cNvSpPr>
          <p:nvPr>
            <p:ph type="dt" sz="half" idx="2"/>
          </p:nvPr>
        </p:nvSpPr>
        <p:spPr>
          <a:xfrm>
            <a:off x="838200" y="6309695"/>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panose="00000500000000000000" pitchFamily="50" charset="-18"/>
              </a:defRPr>
            </a:lvl1pPr>
          </a:lstStyle>
          <a:p>
            <a:fld id="{7938D6BA-5337-4315-8C41-A236A3ECF0B4}" type="datetimeFigureOut">
              <a:rPr lang="sl-SI" smtClean="0"/>
              <a:pPr/>
              <a:t>17. 09. 2020</a:t>
            </a:fld>
            <a:endParaRPr lang="sl-SI" dirty="0"/>
          </a:p>
        </p:txBody>
      </p:sp>
      <p:sp>
        <p:nvSpPr>
          <p:cNvPr id="19" name="Označba mesta noge 4">
            <a:extLst>
              <a:ext uri="{FF2B5EF4-FFF2-40B4-BE49-F238E27FC236}">
                <a16:creationId xmlns:a16="http://schemas.microsoft.com/office/drawing/2014/main" id="{BD9C6BD8-3C10-402E-9FE7-7551647983DA}"/>
              </a:ext>
            </a:extLst>
          </p:cNvPr>
          <p:cNvSpPr>
            <a:spLocks noGrp="1"/>
          </p:cNvSpPr>
          <p:nvPr>
            <p:ph type="ftr" sz="quarter" idx="3"/>
          </p:nvPr>
        </p:nvSpPr>
        <p:spPr>
          <a:xfrm>
            <a:off x="4038600" y="630969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panose="00000500000000000000" pitchFamily="50" charset="-18"/>
              </a:defRPr>
            </a:lvl1pPr>
          </a:lstStyle>
          <a:p>
            <a:endParaRPr lang="sl-SI" dirty="0"/>
          </a:p>
        </p:txBody>
      </p:sp>
      <p:sp>
        <p:nvSpPr>
          <p:cNvPr id="20" name="Označba mesta številke diapozitiva 5">
            <a:extLst>
              <a:ext uri="{FF2B5EF4-FFF2-40B4-BE49-F238E27FC236}">
                <a16:creationId xmlns:a16="http://schemas.microsoft.com/office/drawing/2014/main" id="{8EB7AE8E-8F8A-4654-8415-6C71295E7F1E}"/>
              </a:ext>
            </a:extLst>
          </p:cNvPr>
          <p:cNvSpPr>
            <a:spLocks noGrp="1"/>
          </p:cNvSpPr>
          <p:nvPr>
            <p:ph type="sldNum" sz="quarter" idx="4"/>
          </p:nvPr>
        </p:nvSpPr>
        <p:spPr>
          <a:xfrm>
            <a:off x="8610600" y="6309695"/>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panose="00000500000000000000" pitchFamily="50" charset="-18"/>
              </a:defRPr>
            </a:lvl1pPr>
          </a:lstStyle>
          <a:p>
            <a:fld id="{3BC9C24A-98BA-495C-AAC9-F1C1A02472C2}" type="slidenum">
              <a:rPr lang="sl-SI" smtClean="0"/>
              <a:pPr/>
              <a:t>‹#›</a:t>
            </a:fld>
            <a:endParaRPr lang="sl-SI" dirty="0"/>
          </a:p>
        </p:txBody>
      </p:sp>
      <p:sp>
        <p:nvSpPr>
          <p:cNvPr id="21" name="Označba mesta naslova 1">
            <a:extLst>
              <a:ext uri="{FF2B5EF4-FFF2-40B4-BE49-F238E27FC236}">
                <a16:creationId xmlns:a16="http://schemas.microsoft.com/office/drawing/2014/main" id="{9CCEFECE-31EB-4946-AB6A-5CB5ED363F83}"/>
              </a:ext>
            </a:extLst>
          </p:cNvPr>
          <p:cNvSpPr>
            <a:spLocks noGrp="1"/>
          </p:cNvSpPr>
          <p:nvPr>
            <p:ph type="title"/>
          </p:nvPr>
        </p:nvSpPr>
        <p:spPr>
          <a:xfrm>
            <a:off x="838200" y="1127760"/>
            <a:ext cx="10515600" cy="1325563"/>
          </a:xfrm>
          <a:prstGeom prst="rect">
            <a:avLst/>
          </a:prstGeom>
        </p:spPr>
        <p:txBody>
          <a:bodyPr vert="horz" lIns="91440" tIns="45720" rIns="91440" bIns="45720" rtlCol="0" anchor="ctr">
            <a:normAutofit/>
          </a:bodyPr>
          <a:lstStyle/>
          <a:p>
            <a:r>
              <a:rPr lang="sl-SI" dirty="0"/>
              <a:t>Kliknite, če </a:t>
            </a:r>
            <a:r>
              <a:rPr lang="sl-SI" dirty="0" smtClean="0"/>
              <a:t>želite </a:t>
            </a:r>
            <a:r>
              <a:rPr lang="sl-SI" dirty="0"/>
              <a:t>urediti slog naslova matrice</a:t>
            </a:r>
          </a:p>
        </p:txBody>
      </p:sp>
      <p:sp>
        <p:nvSpPr>
          <p:cNvPr id="22" name="Označba mesta besedila 2">
            <a:extLst>
              <a:ext uri="{FF2B5EF4-FFF2-40B4-BE49-F238E27FC236}">
                <a16:creationId xmlns:a16="http://schemas.microsoft.com/office/drawing/2014/main" id="{FAD21271-FE59-4715-AC10-858A270B1FBF}"/>
              </a:ext>
            </a:extLst>
          </p:cNvPr>
          <p:cNvSpPr>
            <a:spLocks noGrp="1"/>
          </p:cNvSpPr>
          <p:nvPr>
            <p:ph type="body" idx="1"/>
          </p:nvPr>
        </p:nvSpPr>
        <p:spPr>
          <a:xfrm>
            <a:off x="838200" y="2588260"/>
            <a:ext cx="10515600" cy="3579275"/>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40989086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42" r:id="rId5"/>
    <p:sldLayoutId id="214748371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Titillium" panose="00000500000000000000" pitchFamily="50"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tillium" panose="00000500000000000000" pitchFamily="50"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tillium" panose="00000500000000000000" pitchFamily="50"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panose="00000500000000000000" pitchFamily="50"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panose="00000500000000000000" pitchFamily="50"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panose="00000500000000000000" pitchFamily="50"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www.datalab.x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9933" y="1912777"/>
            <a:ext cx="11139433" cy="2729806"/>
          </a:xfrm>
        </p:spPr>
        <p:txBody>
          <a:bodyPr/>
          <a:lstStyle/>
          <a:p>
            <a:r>
              <a:rPr lang="sl-SI" altLang="sl-SI" kern="0" dirty="0" smtClean="0">
                <a:latin typeface="Arial" panose="020B0604020202020204" pitchFamily="34" charset="0"/>
                <a:cs typeface="Arial" panose="020B0604020202020204" pitchFamily="34" charset="0"/>
              </a:rPr>
              <a:t/>
            </a:r>
            <a:br>
              <a:rPr lang="sl-SI" altLang="sl-SI" kern="0" dirty="0" smtClean="0">
                <a:latin typeface="Arial" panose="020B0604020202020204" pitchFamily="34" charset="0"/>
                <a:cs typeface="Arial" panose="020B0604020202020204" pitchFamily="34" charset="0"/>
              </a:rPr>
            </a:br>
            <a:r>
              <a:rPr lang="sl-SI" altLang="sl-SI" kern="0" dirty="0">
                <a:latin typeface="Arial" panose="020B0604020202020204" pitchFamily="34" charset="0"/>
                <a:cs typeface="Arial" panose="020B0604020202020204" pitchFamily="34" charset="0"/>
              </a:rPr>
              <a:t/>
            </a:r>
            <a:br>
              <a:rPr lang="sl-SI" altLang="sl-SI" kern="0" dirty="0">
                <a:latin typeface="Arial" panose="020B0604020202020204" pitchFamily="34" charset="0"/>
                <a:cs typeface="Arial" panose="020B0604020202020204" pitchFamily="34" charset="0"/>
              </a:rPr>
            </a:br>
            <a:r>
              <a:rPr lang="sl-SI" altLang="sl-SI" kern="0" dirty="0" smtClean="0">
                <a:latin typeface="Arial" panose="020B0604020202020204" pitchFamily="34" charset="0"/>
                <a:cs typeface="Arial" panose="020B0604020202020204" pitchFamily="34" charset="0"/>
              </a:rPr>
              <a:t/>
            </a:r>
            <a:br>
              <a:rPr lang="sl-SI" altLang="sl-SI" kern="0" dirty="0" smtClean="0">
                <a:latin typeface="Arial" panose="020B0604020202020204" pitchFamily="34" charset="0"/>
                <a:cs typeface="Arial" panose="020B0604020202020204" pitchFamily="34" charset="0"/>
              </a:rPr>
            </a:br>
            <a:r>
              <a:rPr lang="sl-SI" altLang="sl-SI" kern="0" dirty="0">
                <a:latin typeface="Arial" panose="020B0604020202020204" pitchFamily="34" charset="0"/>
                <a:cs typeface="Arial" panose="020B0604020202020204" pitchFamily="34" charset="0"/>
              </a:rPr>
              <a:t/>
            </a:r>
            <a:br>
              <a:rPr lang="sl-SI" altLang="sl-SI" kern="0" dirty="0">
                <a:latin typeface="Arial" panose="020B0604020202020204" pitchFamily="34" charset="0"/>
                <a:cs typeface="Arial" panose="020B0604020202020204" pitchFamily="34" charset="0"/>
              </a:rPr>
            </a:br>
            <a:r>
              <a:rPr lang="sl-SI" altLang="sl-SI" kern="0" dirty="0" smtClean="0">
                <a:latin typeface="Arial" panose="020B0604020202020204" pitchFamily="34" charset="0"/>
                <a:cs typeface="Arial" panose="020B0604020202020204" pitchFamily="34" charset="0"/>
              </a:rPr>
              <a:t/>
            </a:r>
            <a:br>
              <a:rPr lang="sl-SI" altLang="sl-SI" kern="0" dirty="0" smtClean="0">
                <a:latin typeface="Arial" panose="020B0604020202020204" pitchFamily="34" charset="0"/>
                <a:cs typeface="Arial" panose="020B0604020202020204" pitchFamily="34" charset="0"/>
              </a:rPr>
            </a:br>
            <a:r>
              <a:rPr lang="en-US" altLang="sl-SI" kern="0" dirty="0" smtClean="0">
                <a:latin typeface="Arial" panose="020B0604020202020204" pitchFamily="34" charset="0"/>
                <a:cs typeface="Arial" panose="020B0604020202020204" pitchFamily="34" charset="0"/>
              </a:rPr>
              <a:t>Transactional services overview</a:t>
            </a:r>
            <a:endParaRPr lang="en-US" dirty="0"/>
          </a:p>
        </p:txBody>
      </p:sp>
      <p:sp>
        <p:nvSpPr>
          <p:cNvPr id="3" name="Ograda besedila 2"/>
          <p:cNvSpPr>
            <a:spLocks noGrp="1"/>
          </p:cNvSpPr>
          <p:nvPr>
            <p:ph type="body" idx="1"/>
          </p:nvPr>
        </p:nvSpPr>
        <p:spPr>
          <a:xfrm>
            <a:off x="831850" y="5069237"/>
            <a:ext cx="10515600" cy="1368293"/>
          </a:xfrm>
        </p:spPr>
        <p:txBody>
          <a:bodyPr/>
          <a:lstStyle/>
          <a:p>
            <a:endParaRPr lang="sl-SI" dirty="0" smtClean="0"/>
          </a:p>
        </p:txBody>
      </p:sp>
    </p:spTree>
    <p:extLst>
      <p:ext uri="{BB962C8B-B14F-4D97-AF65-F5344CB8AC3E}">
        <p14:creationId xmlns:p14="http://schemas.microsoft.com/office/powerpoint/2010/main" val="747042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131" y="1051035"/>
            <a:ext cx="10489324" cy="998482"/>
          </a:xfrm>
          <a:prstGeom prst="rect">
            <a:avLst/>
          </a:prstGeom>
        </p:spPr>
        <p:txBody>
          <a:bodyPr vert="horz" wrap="square" lIns="91440" tIns="45720" rIns="91440" bIns="45720" rtlCol="0">
            <a:normAutofit/>
          </a:bodyPr>
          <a:lstStyle/>
          <a:p>
            <a:r>
              <a:rPr lang="en-US" sz="2000" b="0" dirty="0" smtClean="0"/>
              <a:t>Accounting is using their own PANTHEON </a:t>
            </a:r>
            <a:r>
              <a:rPr lang="en-US" sz="2000" b="0" dirty="0" err="1" smtClean="0"/>
              <a:t>licen</a:t>
            </a:r>
            <a:r>
              <a:rPr lang="sl-SI" sz="2000" b="0" dirty="0" smtClean="0"/>
              <a:t>s</a:t>
            </a:r>
            <a:r>
              <a:rPr lang="en-US" sz="2000" b="0" dirty="0" smtClean="0"/>
              <a:t>e for accessing the databases of </a:t>
            </a:r>
            <a:r>
              <a:rPr lang="en-US" sz="2000" dirty="0" smtClean="0"/>
              <a:t>Company 5, Company 6 and Company 7.</a:t>
            </a:r>
          </a:p>
          <a:p>
            <a:endParaRPr lang="sl-SI" sz="2400" dirty="0"/>
          </a:p>
        </p:txBody>
      </p:sp>
      <p:sp>
        <p:nvSpPr>
          <p:cNvPr id="3" name="TextBox 2"/>
          <p:cNvSpPr txBox="1"/>
          <p:nvPr/>
        </p:nvSpPr>
        <p:spPr>
          <a:xfrm>
            <a:off x="641131" y="3195145"/>
            <a:ext cx="4277710" cy="2690648"/>
          </a:xfrm>
          <a:prstGeom prst="rect">
            <a:avLst/>
          </a:prstGeom>
        </p:spPr>
        <p:txBody>
          <a:bodyPr vert="horz" wrap="square" lIns="91440" tIns="45720" rIns="91440" bIns="45720" rtlCol="0">
            <a:normAutofit/>
          </a:bodyPr>
          <a:lstStyle/>
          <a:p>
            <a:pPr algn="l"/>
            <a:endParaRPr lang="sl-SI" sz="2400" b="0" dirty="0" err="1" smtClean="0"/>
          </a:p>
        </p:txBody>
      </p:sp>
      <p:sp>
        <p:nvSpPr>
          <p:cNvPr id="4" name="TextBox 3"/>
          <p:cNvSpPr txBox="1"/>
          <p:nvPr/>
        </p:nvSpPr>
        <p:spPr>
          <a:xfrm>
            <a:off x="662981" y="2123089"/>
            <a:ext cx="4078013" cy="3689131"/>
          </a:xfrm>
          <a:prstGeom prst="rect">
            <a:avLst/>
          </a:prstGeom>
        </p:spPr>
        <p:txBody>
          <a:bodyPr vert="horz" wrap="square" lIns="91440" tIns="45720" rIns="91440" bIns="45720" rtlCol="0">
            <a:normAutofit fontScale="92500" lnSpcReduction="20000"/>
          </a:bodyPr>
          <a:lstStyle/>
          <a:p>
            <a:r>
              <a:rPr lang="en-US" sz="2000" dirty="0" smtClean="0"/>
              <a:t>In case an Accounting company wants to manage documents stored in </a:t>
            </a:r>
            <a:r>
              <a:rPr lang="en-US" sz="2000" dirty="0" err="1" smtClean="0"/>
              <a:t>eDocumentation</a:t>
            </a:r>
            <a:r>
              <a:rPr lang="en-US" sz="2000" dirty="0" smtClean="0"/>
              <a:t> file space for Company 5, Company 6 and Company 7, all four companies have to have </a:t>
            </a:r>
            <a:r>
              <a:rPr lang="en-US" sz="2000" dirty="0" err="1" smtClean="0"/>
              <a:t>eDocumentation</a:t>
            </a:r>
            <a:r>
              <a:rPr lang="en-US" sz="2000" dirty="0" smtClean="0"/>
              <a:t> subscription and </a:t>
            </a:r>
            <a:r>
              <a:rPr lang="en-US" sz="2000" dirty="0" err="1" smtClean="0"/>
              <a:t>eDocumentation</a:t>
            </a:r>
            <a:r>
              <a:rPr lang="en-US" sz="2000" dirty="0" smtClean="0"/>
              <a:t> file space activated. </a:t>
            </a:r>
          </a:p>
          <a:p>
            <a:endParaRPr lang="en-US" sz="2000" dirty="0" smtClean="0"/>
          </a:p>
          <a:p>
            <a:r>
              <a:rPr lang="en-US" sz="2000" dirty="0" smtClean="0"/>
              <a:t>Stored documents of Company 5/6/7 consume file space from Company 5/6/7. </a:t>
            </a:r>
          </a:p>
          <a:p>
            <a:endParaRPr lang="en-US" sz="2000" dirty="0" smtClean="0"/>
          </a:p>
          <a:p>
            <a:r>
              <a:rPr lang="en-US" sz="2000" dirty="0" smtClean="0"/>
              <a:t>Stored documents of Accounting company and Company 2/3/4 consume file space from Accounting company.</a:t>
            </a:r>
          </a:p>
          <a:p>
            <a:pPr algn="l"/>
            <a:endParaRPr lang="sl-SI" sz="2400" b="0" dirty="0" err="1" smtClean="0"/>
          </a:p>
        </p:txBody>
      </p:sp>
      <p:pic>
        <p:nvPicPr>
          <p:cNvPr id="5" name="Picture 4"/>
          <p:cNvPicPr>
            <a:picLocks noChangeAspect="1"/>
          </p:cNvPicPr>
          <p:nvPr/>
        </p:nvPicPr>
        <p:blipFill>
          <a:blip r:embed="rId2"/>
          <a:stretch>
            <a:fillRect/>
          </a:stretch>
        </p:blipFill>
        <p:spPr>
          <a:xfrm>
            <a:off x="5120284" y="2123089"/>
            <a:ext cx="6766268" cy="3857297"/>
          </a:xfrm>
          <a:prstGeom prst="rect">
            <a:avLst/>
          </a:prstGeom>
        </p:spPr>
      </p:pic>
    </p:spTree>
    <p:extLst>
      <p:ext uri="{BB962C8B-B14F-4D97-AF65-F5344CB8AC3E}">
        <p14:creationId xmlns:p14="http://schemas.microsoft.com/office/powerpoint/2010/main" val="3113631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865494" y="1409614"/>
            <a:ext cx="4834037" cy="4184144"/>
          </a:xfrm>
          <a:prstGeom prst="rect">
            <a:avLst/>
          </a:prstGeom>
        </p:spPr>
      </p:pic>
      <p:sp>
        <p:nvSpPr>
          <p:cNvPr id="11" name="TextBox 10"/>
          <p:cNvSpPr txBox="1"/>
          <p:nvPr/>
        </p:nvSpPr>
        <p:spPr>
          <a:xfrm>
            <a:off x="263119" y="5593758"/>
            <a:ext cx="5707118" cy="1038270"/>
          </a:xfrm>
          <a:prstGeom prst="rect">
            <a:avLst/>
          </a:prstGeom>
        </p:spPr>
        <p:txBody>
          <a:bodyPr vert="horz" wrap="square" lIns="91440" tIns="45720" rIns="91440" bIns="45720" rtlCol="0">
            <a:normAutofit fontScale="92500"/>
          </a:bodyPr>
          <a:lstStyle/>
          <a:p>
            <a:r>
              <a:rPr lang="en-US" sz="2000" dirty="0" smtClean="0"/>
              <a:t>Company 7 has and an Accounting service doesn‘t have </a:t>
            </a:r>
            <a:r>
              <a:rPr lang="en-US" sz="2000" dirty="0" err="1" smtClean="0"/>
              <a:t>eDocumentation</a:t>
            </a:r>
            <a:r>
              <a:rPr lang="en-US" sz="2000" dirty="0" smtClean="0"/>
              <a:t> activated. That‘s why, the Accounting service can‘t manage documents for Company 7.</a:t>
            </a:r>
            <a:endParaRPr lang="en-US" sz="2000" b="0" dirty="0" smtClean="0"/>
          </a:p>
        </p:txBody>
      </p:sp>
      <p:pic>
        <p:nvPicPr>
          <p:cNvPr id="12" name="Picture 11"/>
          <p:cNvPicPr>
            <a:picLocks noChangeAspect="1"/>
          </p:cNvPicPr>
          <p:nvPr/>
        </p:nvPicPr>
        <p:blipFill>
          <a:blip r:embed="rId3"/>
          <a:stretch>
            <a:fillRect/>
          </a:stretch>
        </p:blipFill>
        <p:spPr>
          <a:xfrm>
            <a:off x="566117" y="1401041"/>
            <a:ext cx="4342214" cy="3889605"/>
          </a:xfrm>
          <a:prstGeom prst="rect">
            <a:avLst/>
          </a:prstGeom>
        </p:spPr>
      </p:pic>
      <p:sp>
        <p:nvSpPr>
          <p:cNvPr id="14" name="TextBox 13"/>
          <p:cNvSpPr txBox="1"/>
          <p:nvPr/>
        </p:nvSpPr>
        <p:spPr>
          <a:xfrm>
            <a:off x="6140652" y="5593758"/>
            <a:ext cx="5707118" cy="1038270"/>
          </a:xfrm>
          <a:prstGeom prst="rect">
            <a:avLst/>
          </a:prstGeom>
        </p:spPr>
        <p:txBody>
          <a:bodyPr vert="horz" wrap="square" lIns="91440" tIns="45720" rIns="91440" bIns="45720" rtlCol="0">
            <a:normAutofit fontScale="92500"/>
          </a:bodyPr>
          <a:lstStyle/>
          <a:p>
            <a:r>
              <a:rPr lang="en-US" sz="2000" dirty="0" smtClean="0"/>
              <a:t>Accounting service has and Company 5 doesn‘t have </a:t>
            </a:r>
            <a:r>
              <a:rPr lang="en-US" sz="2000" dirty="0" err="1" smtClean="0"/>
              <a:t>eDocumentation</a:t>
            </a:r>
            <a:r>
              <a:rPr lang="en-US" sz="2000" dirty="0" smtClean="0"/>
              <a:t> activated. That‘s why, the </a:t>
            </a:r>
            <a:r>
              <a:rPr lang="en-US" sz="2000" dirty="0" err="1" smtClean="0"/>
              <a:t>Accounti</a:t>
            </a:r>
            <a:r>
              <a:rPr lang="sl-SI" sz="2000" dirty="0" smtClean="0"/>
              <a:t>n</a:t>
            </a:r>
            <a:r>
              <a:rPr lang="en-US" sz="2000" dirty="0" smtClean="0"/>
              <a:t>g service can‘t manage documents for Company 5.</a:t>
            </a:r>
            <a:endParaRPr lang="en-US" sz="2000" b="0" dirty="0" smtClean="0"/>
          </a:p>
        </p:txBody>
      </p:sp>
      <p:sp>
        <p:nvSpPr>
          <p:cNvPr id="15" name="TextBox 14"/>
          <p:cNvSpPr txBox="1"/>
          <p:nvPr/>
        </p:nvSpPr>
        <p:spPr>
          <a:xfrm>
            <a:off x="566117" y="618866"/>
            <a:ext cx="7968283" cy="420413"/>
          </a:xfrm>
          <a:prstGeom prst="rect">
            <a:avLst/>
          </a:prstGeom>
        </p:spPr>
        <p:txBody>
          <a:bodyPr vert="horz" wrap="square" lIns="91440" tIns="45720" rIns="91440" bIns="45720" rtlCol="0">
            <a:normAutofit/>
          </a:bodyPr>
          <a:lstStyle/>
          <a:p>
            <a:pPr algn="l"/>
            <a:r>
              <a:rPr lang="sl-SI" sz="2000" b="0" dirty="0" err="1" smtClean="0"/>
              <a:t>Examples</a:t>
            </a:r>
            <a:r>
              <a:rPr lang="sl-SI" sz="2000" b="0" dirty="0" smtClean="0"/>
              <a:t> </a:t>
            </a:r>
            <a:r>
              <a:rPr lang="sl-SI" sz="2000" b="0" dirty="0" err="1" smtClean="0"/>
              <a:t>where</a:t>
            </a:r>
            <a:r>
              <a:rPr lang="sl-SI" sz="2000" b="0" dirty="0" smtClean="0"/>
              <a:t> one </a:t>
            </a:r>
            <a:r>
              <a:rPr lang="sl-SI" sz="2000" b="0" dirty="0" err="1" smtClean="0"/>
              <a:t>or</a:t>
            </a:r>
            <a:r>
              <a:rPr lang="sl-SI" sz="2000" b="0" dirty="0" smtClean="0"/>
              <a:t> </a:t>
            </a:r>
            <a:r>
              <a:rPr lang="sl-SI" sz="2000" b="0" dirty="0" err="1" smtClean="0"/>
              <a:t>the</a:t>
            </a:r>
            <a:r>
              <a:rPr lang="sl-SI" sz="2000" b="0" dirty="0" smtClean="0"/>
              <a:t> </a:t>
            </a:r>
            <a:r>
              <a:rPr lang="sl-SI" sz="2000" b="0" dirty="0" err="1" smtClean="0"/>
              <a:t>other</a:t>
            </a:r>
            <a:r>
              <a:rPr lang="sl-SI" sz="2000" b="0" dirty="0" smtClean="0"/>
              <a:t> </a:t>
            </a:r>
            <a:r>
              <a:rPr lang="sl-SI" sz="2000" b="0" dirty="0" err="1" smtClean="0"/>
              <a:t>doesn‘t</a:t>
            </a:r>
            <a:r>
              <a:rPr lang="sl-SI" sz="2000" b="0" dirty="0" smtClean="0"/>
              <a:t> </a:t>
            </a:r>
            <a:r>
              <a:rPr lang="sl-SI" sz="2000" b="0" dirty="0" err="1" smtClean="0"/>
              <a:t>have</a:t>
            </a:r>
            <a:r>
              <a:rPr lang="sl-SI" sz="2000" b="0" dirty="0" smtClean="0"/>
              <a:t> </a:t>
            </a:r>
            <a:r>
              <a:rPr lang="sl-SI" sz="2000" b="0" dirty="0" err="1" smtClean="0"/>
              <a:t>eDocumentation</a:t>
            </a:r>
            <a:r>
              <a:rPr lang="sl-SI" sz="2000" b="0" dirty="0" smtClean="0"/>
              <a:t> </a:t>
            </a:r>
            <a:r>
              <a:rPr lang="sl-SI" sz="2000" b="0" dirty="0" err="1" smtClean="0"/>
              <a:t>activated</a:t>
            </a:r>
            <a:r>
              <a:rPr lang="sl-SI" sz="2000" b="0" dirty="0" smtClean="0"/>
              <a:t>: </a:t>
            </a:r>
            <a:endParaRPr lang="sl-SI" sz="2000" b="0" dirty="0" smtClean="0"/>
          </a:p>
        </p:txBody>
      </p:sp>
    </p:spTree>
    <p:extLst>
      <p:ext uri="{BB962C8B-B14F-4D97-AF65-F5344CB8AC3E}">
        <p14:creationId xmlns:p14="http://schemas.microsoft.com/office/powerpoint/2010/main" val="229370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1052" y="400029"/>
            <a:ext cx="9957010" cy="840192"/>
          </a:xfrm>
        </p:spPr>
        <p:txBody>
          <a:bodyPr>
            <a:normAutofit fontScale="90000"/>
          </a:bodyPr>
          <a:lstStyle/>
          <a:p>
            <a:r>
              <a:rPr lang="sl-SI" dirty="0" err="1" smtClean="0"/>
              <a:t>Ordering</a:t>
            </a:r>
            <a:r>
              <a:rPr lang="sl-SI" dirty="0" smtClean="0"/>
              <a:t> </a:t>
            </a:r>
            <a:r>
              <a:rPr lang="sl-SI" dirty="0" err="1" smtClean="0"/>
              <a:t>and</a:t>
            </a:r>
            <a:r>
              <a:rPr lang="sl-SI" dirty="0" smtClean="0"/>
              <a:t> </a:t>
            </a:r>
            <a:r>
              <a:rPr lang="sl-SI" dirty="0" err="1" smtClean="0"/>
              <a:t>activating</a:t>
            </a:r>
            <a:r>
              <a:rPr lang="sl-SI" dirty="0" smtClean="0"/>
              <a:t> </a:t>
            </a:r>
            <a:r>
              <a:rPr lang="sl-SI" dirty="0" err="1" smtClean="0"/>
              <a:t>of</a:t>
            </a:r>
            <a:r>
              <a:rPr lang="sl-SI" dirty="0" smtClean="0"/>
              <a:t> </a:t>
            </a:r>
            <a:r>
              <a:rPr lang="sl-SI" dirty="0" err="1"/>
              <a:t>Transactional</a:t>
            </a:r>
            <a:r>
              <a:rPr lang="sl-SI" dirty="0"/>
              <a:t> </a:t>
            </a:r>
            <a:r>
              <a:rPr lang="sl-SI" dirty="0" err="1"/>
              <a:t>services</a:t>
            </a:r>
            <a:r>
              <a:rPr lang="sl-SI" dirty="0" smtClean="0"/>
              <a:t> </a:t>
            </a:r>
            <a:endParaRPr lang="sl-SI" dirty="0"/>
          </a:p>
        </p:txBody>
      </p:sp>
      <p:sp>
        <p:nvSpPr>
          <p:cNvPr id="5" name="TextBox 4"/>
          <p:cNvSpPr txBox="1"/>
          <p:nvPr/>
        </p:nvSpPr>
        <p:spPr>
          <a:xfrm>
            <a:off x="621052" y="1855077"/>
            <a:ext cx="4712349" cy="3993931"/>
          </a:xfrm>
          <a:prstGeom prst="rect">
            <a:avLst/>
          </a:prstGeom>
        </p:spPr>
        <p:txBody>
          <a:bodyPr vert="horz" wrap="square" lIns="91440" tIns="45720" rIns="91440" bIns="45720" rtlCol="0">
            <a:normAutofit/>
          </a:bodyPr>
          <a:lstStyle/>
          <a:p>
            <a:r>
              <a:rPr lang="en-US" sz="2400" b="0" dirty="0" smtClean="0"/>
              <a:t>PANTHEON users have to </a:t>
            </a:r>
            <a:r>
              <a:rPr lang="en-US" sz="2400" b="1" dirty="0" smtClean="0"/>
              <a:t>login to </a:t>
            </a:r>
            <a:r>
              <a:rPr lang="en-US" sz="2400" b="0" dirty="0" smtClean="0"/>
              <a:t>the </a:t>
            </a:r>
            <a:r>
              <a:rPr lang="en-US" sz="2400" b="0" dirty="0" err="1" smtClean="0"/>
              <a:t>Datalab</a:t>
            </a:r>
            <a:r>
              <a:rPr lang="en-US" sz="2400" b="0" dirty="0" smtClean="0"/>
              <a:t> </a:t>
            </a:r>
            <a:r>
              <a:rPr lang="sl-SI" sz="2400" dirty="0" err="1"/>
              <a:t>U</a:t>
            </a:r>
            <a:r>
              <a:rPr lang="en-US" sz="2400" b="0" dirty="0" err="1" smtClean="0"/>
              <a:t>sersite</a:t>
            </a:r>
            <a:r>
              <a:rPr lang="en-US" sz="2400" b="0" dirty="0" smtClean="0"/>
              <a:t> and go to: </a:t>
            </a:r>
          </a:p>
          <a:p>
            <a:endParaRPr lang="en-US" sz="2400" dirty="0" smtClean="0"/>
          </a:p>
          <a:p>
            <a:r>
              <a:rPr lang="en-US" sz="2400" b="0" dirty="0" smtClean="0"/>
              <a:t>My</a:t>
            </a:r>
            <a:r>
              <a:rPr lang="en-US" sz="2400" dirty="0" smtClean="0"/>
              <a:t> data -&gt; Order additional services </a:t>
            </a:r>
          </a:p>
          <a:p>
            <a:endParaRPr lang="en-US" sz="2400" dirty="0" smtClean="0"/>
          </a:p>
          <a:p>
            <a:r>
              <a:rPr lang="en-US" sz="2400" dirty="0" smtClean="0"/>
              <a:t>They can choose from the list of different transactional services.</a:t>
            </a:r>
            <a:endParaRPr lang="en-US" sz="2400" b="0" dirty="0" smtClean="0"/>
          </a:p>
        </p:txBody>
      </p:sp>
      <p:pic>
        <p:nvPicPr>
          <p:cNvPr id="8" name="Picture 7"/>
          <p:cNvPicPr>
            <a:picLocks noChangeAspect="1"/>
          </p:cNvPicPr>
          <p:nvPr/>
        </p:nvPicPr>
        <p:blipFill>
          <a:blip r:embed="rId2"/>
          <a:stretch>
            <a:fillRect/>
          </a:stretch>
        </p:blipFill>
        <p:spPr>
          <a:xfrm>
            <a:off x="5333401" y="1855077"/>
            <a:ext cx="6581729" cy="4188372"/>
          </a:xfrm>
          <a:prstGeom prst="rect">
            <a:avLst/>
          </a:prstGeom>
        </p:spPr>
      </p:pic>
    </p:spTree>
    <p:extLst>
      <p:ext uri="{BB962C8B-B14F-4D97-AF65-F5344CB8AC3E}">
        <p14:creationId xmlns:p14="http://schemas.microsoft.com/office/powerpoint/2010/main" val="131427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0705" y="1451063"/>
            <a:ext cx="3581997" cy="1386731"/>
          </a:xfrm>
        </p:spPr>
        <p:txBody>
          <a:bodyPr>
            <a:normAutofit fontScale="90000"/>
          </a:bodyPr>
          <a:lstStyle/>
          <a:p>
            <a:pPr algn="ctr"/>
            <a:r>
              <a:rPr lang="sl-SI" dirty="0" err="1" smtClean="0"/>
              <a:t>Ordering</a:t>
            </a:r>
            <a:r>
              <a:rPr lang="sl-SI" dirty="0" smtClean="0"/>
              <a:t> </a:t>
            </a:r>
            <a:r>
              <a:rPr lang="sl-SI" dirty="0" err="1" smtClean="0"/>
              <a:t>and</a:t>
            </a:r>
            <a:r>
              <a:rPr lang="sl-SI" dirty="0" smtClean="0"/>
              <a:t> </a:t>
            </a:r>
            <a:r>
              <a:rPr lang="sl-SI" dirty="0" err="1" smtClean="0"/>
              <a:t>activating</a:t>
            </a:r>
            <a:r>
              <a:rPr lang="sl-SI" dirty="0" smtClean="0"/>
              <a:t> </a:t>
            </a:r>
            <a:r>
              <a:rPr lang="sl-SI" dirty="0" err="1" smtClean="0"/>
              <a:t>eDocumentation</a:t>
            </a:r>
            <a:r>
              <a:rPr lang="sl-SI" dirty="0" smtClean="0"/>
              <a:t> </a:t>
            </a:r>
            <a:endParaRPr lang="sl-SI" dirty="0"/>
          </a:p>
        </p:txBody>
      </p:sp>
      <p:pic>
        <p:nvPicPr>
          <p:cNvPr id="4" name="Picture 3"/>
          <p:cNvPicPr>
            <a:picLocks noChangeAspect="1"/>
          </p:cNvPicPr>
          <p:nvPr/>
        </p:nvPicPr>
        <p:blipFill>
          <a:blip r:embed="rId2"/>
          <a:stretch>
            <a:fillRect/>
          </a:stretch>
        </p:blipFill>
        <p:spPr>
          <a:xfrm>
            <a:off x="4035974" y="61220"/>
            <a:ext cx="7986000" cy="6796780"/>
          </a:xfrm>
          <a:prstGeom prst="rect">
            <a:avLst/>
          </a:prstGeom>
        </p:spPr>
      </p:pic>
      <p:sp>
        <p:nvSpPr>
          <p:cNvPr id="3" name="TextBox 2"/>
          <p:cNvSpPr txBox="1"/>
          <p:nvPr/>
        </p:nvSpPr>
        <p:spPr>
          <a:xfrm>
            <a:off x="290047" y="3459610"/>
            <a:ext cx="3619802" cy="2417380"/>
          </a:xfrm>
          <a:prstGeom prst="rect">
            <a:avLst/>
          </a:prstGeom>
        </p:spPr>
        <p:txBody>
          <a:bodyPr vert="horz" wrap="square" lIns="91440" tIns="45720" rIns="91440" bIns="45720" rtlCol="0">
            <a:normAutofit/>
          </a:bodyPr>
          <a:lstStyle/>
          <a:p>
            <a:r>
              <a:rPr lang="en-US" sz="2000" b="0" dirty="0" smtClean="0"/>
              <a:t>Ordering and activating Local </a:t>
            </a:r>
            <a:r>
              <a:rPr lang="en-US" sz="2000" b="0" dirty="0" err="1" smtClean="0"/>
              <a:t>eDocumentation</a:t>
            </a:r>
            <a:r>
              <a:rPr lang="en-US" sz="2000" b="0" dirty="0" smtClean="0"/>
              <a:t> is available from </a:t>
            </a:r>
            <a:r>
              <a:rPr lang="en-US" sz="2000" b="1" dirty="0" smtClean="0"/>
              <a:t>PANTHEON </a:t>
            </a:r>
            <a:r>
              <a:rPr lang="en-US" sz="2000" b="1" dirty="0" smtClean="0">
                <a:solidFill>
                  <a:schemeClr val="accent4">
                    <a:lumMod val="75000"/>
                  </a:schemeClr>
                </a:solidFill>
              </a:rPr>
              <a:t>X</a:t>
            </a:r>
            <a:r>
              <a:rPr lang="en-US" sz="2000" b="1" dirty="0" smtClean="0"/>
              <a:t>  10.0.20.30 </a:t>
            </a:r>
            <a:r>
              <a:rPr lang="en-US" sz="2000" b="0" dirty="0" smtClean="0"/>
              <a:t>and newer.</a:t>
            </a:r>
            <a:endParaRPr lang="en-US" sz="2000" b="0" dirty="0" smtClean="0"/>
          </a:p>
        </p:txBody>
      </p:sp>
    </p:spTree>
    <p:extLst>
      <p:ext uri="{BB962C8B-B14F-4D97-AF65-F5344CB8AC3E}">
        <p14:creationId xmlns:p14="http://schemas.microsoft.com/office/powerpoint/2010/main" val="3774152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0705" y="1451063"/>
            <a:ext cx="3119543" cy="3341654"/>
          </a:xfrm>
        </p:spPr>
        <p:txBody>
          <a:bodyPr>
            <a:noAutofit/>
          </a:bodyPr>
          <a:lstStyle/>
          <a:p>
            <a:r>
              <a:rPr lang="en-US" sz="1800" dirty="0" smtClean="0">
                <a:latin typeface="+mn-lt"/>
              </a:rPr>
              <a:t>When all terms of use for specific chosen type of file space and confirmation for representative is checked, than user can activate the service by clicking on button „Activate“. </a:t>
            </a:r>
            <a:endParaRPr lang="en-US" sz="1800" dirty="0">
              <a:latin typeface="+mn-lt"/>
            </a:endParaRPr>
          </a:p>
        </p:txBody>
      </p:sp>
      <p:pic>
        <p:nvPicPr>
          <p:cNvPr id="3" name="Picture 2"/>
          <p:cNvPicPr>
            <a:picLocks noChangeAspect="1"/>
          </p:cNvPicPr>
          <p:nvPr/>
        </p:nvPicPr>
        <p:blipFill>
          <a:blip r:embed="rId2"/>
          <a:stretch>
            <a:fillRect/>
          </a:stretch>
        </p:blipFill>
        <p:spPr>
          <a:xfrm>
            <a:off x="4033994" y="0"/>
            <a:ext cx="8158006" cy="6858000"/>
          </a:xfrm>
          <a:prstGeom prst="rect">
            <a:avLst/>
          </a:prstGeom>
        </p:spPr>
      </p:pic>
    </p:spTree>
    <p:extLst>
      <p:ext uri="{BB962C8B-B14F-4D97-AF65-F5344CB8AC3E}">
        <p14:creationId xmlns:p14="http://schemas.microsoft.com/office/powerpoint/2010/main" val="104174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753" y="1578446"/>
            <a:ext cx="11199323" cy="4040960"/>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pic>
        <p:nvPicPr>
          <p:cNvPr id="3" name="Picture 2"/>
          <p:cNvPicPr>
            <a:picLocks noChangeAspect="1"/>
          </p:cNvPicPr>
          <p:nvPr/>
        </p:nvPicPr>
        <p:blipFill>
          <a:blip r:embed="rId2"/>
          <a:stretch>
            <a:fillRect/>
          </a:stretch>
        </p:blipFill>
        <p:spPr>
          <a:xfrm>
            <a:off x="5163331" y="524409"/>
            <a:ext cx="4619048" cy="5914286"/>
          </a:xfrm>
          <a:prstGeom prst="rect">
            <a:avLst/>
          </a:prstGeom>
        </p:spPr>
      </p:pic>
      <p:sp>
        <p:nvSpPr>
          <p:cNvPr id="4" name="TextBox 3"/>
          <p:cNvSpPr txBox="1"/>
          <p:nvPr/>
        </p:nvSpPr>
        <p:spPr>
          <a:xfrm>
            <a:off x="737752" y="1923393"/>
            <a:ext cx="4307213" cy="1912883"/>
          </a:xfrm>
          <a:prstGeom prst="rect">
            <a:avLst/>
          </a:prstGeom>
        </p:spPr>
        <p:txBody>
          <a:bodyPr vert="horz" wrap="square" lIns="91440" tIns="45720" rIns="91440" bIns="45720" rtlCol="0">
            <a:normAutofit/>
          </a:bodyPr>
          <a:lstStyle/>
          <a:p>
            <a:pPr algn="l"/>
            <a:r>
              <a:rPr lang="en-US" sz="2400" b="0" dirty="0" smtClean="0"/>
              <a:t>User receives an automatic mail confirmation of activated services.</a:t>
            </a:r>
            <a:endParaRPr lang="en-US" sz="2400" b="0" dirty="0" smtClean="0"/>
          </a:p>
        </p:txBody>
      </p:sp>
    </p:spTree>
    <p:extLst>
      <p:ext uri="{BB962C8B-B14F-4D97-AF65-F5344CB8AC3E}">
        <p14:creationId xmlns:p14="http://schemas.microsoft.com/office/powerpoint/2010/main" val="231275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753" y="1578446"/>
            <a:ext cx="11199323" cy="4040960"/>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4" name="TextBox 3"/>
          <p:cNvSpPr txBox="1"/>
          <p:nvPr/>
        </p:nvSpPr>
        <p:spPr>
          <a:xfrm>
            <a:off x="377953" y="1117309"/>
            <a:ext cx="11194216" cy="1720482"/>
          </a:xfrm>
          <a:prstGeom prst="rect">
            <a:avLst/>
          </a:prstGeom>
        </p:spPr>
        <p:txBody>
          <a:bodyPr vert="horz" wrap="square" lIns="91440" tIns="45720" rIns="91440" bIns="45720" rtlCol="0">
            <a:normAutofit/>
          </a:bodyPr>
          <a:lstStyle/>
          <a:p>
            <a:pPr fontAlgn="t"/>
            <a:r>
              <a:rPr lang="en-US" b="0" dirty="0" smtClean="0"/>
              <a:t>After activating </a:t>
            </a:r>
            <a:r>
              <a:rPr lang="en-US" b="0" dirty="0" err="1" smtClean="0"/>
              <a:t>eDocumentation</a:t>
            </a:r>
            <a:r>
              <a:rPr lang="en-US" b="0" dirty="0" smtClean="0"/>
              <a:t> service, user has to download subscription</a:t>
            </a:r>
            <a:r>
              <a:rPr lang="en-US" dirty="0" smtClean="0"/>
              <a:t> in administrator console and </a:t>
            </a:r>
            <a:r>
              <a:rPr lang="en-US" b="0" dirty="0" smtClean="0"/>
              <a:t>set the right type of </a:t>
            </a:r>
            <a:r>
              <a:rPr lang="en-US" dirty="0" smtClean="0"/>
              <a:t>storage in classification plan.</a:t>
            </a:r>
          </a:p>
          <a:p>
            <a:pPr fontAlgn="t"/>
            <a:endParaRPr lang="en-US" dirty="0" smtClean="0"/>
          </a:p>
          <a:p>
            <a:pPr fontAlgn="t"/>
            <a:r>
              <a:rPr lang="en-US" dirty="0" smtClean="0"/>
              <a:t>Go to</a:t>
            </a:r>
            <a:r>
              <a:rPr lang="sl-SI" dirty="0" smtClean="0"/>
              <a:t>:</a:t>
            </a:r>
            <a:r>
              <a:rPr lang="en-US" dirty="0" smtClean="0"/>
              <a:t> PANTHEON -&gt; </a:t>
            </a:r>
            <a:r>
              <a:rPr lang="sl-SI" dirty="0" smtClean="0"/>
              <a:t>A</a:t>
            </a:r>
            <a:r>
              <a:rPr lang="en-US" dirty="0" err="1" smtClean="0"/>
              <a:t>dministrator</a:t>
            </a:r>
            <a:r>
              <a:rPr lang="en-US" dirty="0" smtClean="0"/>
              <a:t> console -&gt; Version/upgrades -&gt; Program installation -&gt; Subscriptions -&gt; Download subscription.</a:t>
            </a:r>
          </a:p>
          <a:p>
            <a:endParaRPr lang="en-US" b="0" dirty="0" smtClean="0"/>
          </a:p>
        </p:txBody>
      </p:sp>
      <p:pic>
        <p:nvPicPr>
          <p:cNvPr id="10" name="Picture 9"/>
          <p:cNvPicPr>
            <a:picLocks noChangeAspect="1"/>
          </p:cNvPicPr>
          <p:nvPr/>
        </p:nvPicPr>
        <p:blipFill>
          <a:blip r:embed="rId2"/>
          <a:stretch>
            <a:fillRect/>
          </a:stretch>
        </p:blipFill>
        <p:spPr>
          <a:xfrm>
            <a:off x="462455" y="2711667"/>
            <a:ext cx="11109714" cy="4119542"/>
          </a:xfrm>
          <a:prstGeom prst="rect">
            <a:avLst/>
          </a:prstGeom>
        </p:spPr>
      </p:pic>
    </p:spTree>
    <p:extLst>
      <p:ext uri="{BB962C8B-B14F-4D97-AF65-F5344CB8AC3E}">
        <p14:creationId xmlns:p14="http://schemas.microsoft.com/office/powerpoint/2010/main" val="4208087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753" y="1578446"/>
            <a:ext cx="11199323" cy="4040960"/>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4" name="TextBox 3"/>
          <p:cNvSpPr txBox="1"/>
          <p:nvPr/>
        </p:nvSpPr>
        <p:spPr>
          <a:xfrm>
            <a:off x="377953" y="1117309"/>
            <a:ext cx="11194216" cy="1720482"/>
          </a:xfrm>
          <a:prstGeom prst="rect">
            <a:avLst/>
          </a:prstGeom>
        </p:spPr>
        <p:txBody>
          <a:bodyPr vert="horz" wrap="square" lIns="91440" tIns="45720" rIns="91440" bIns="45720" rtlCol="0">
            <a:normAutofit/>
          </a:bodyPr>
          <a:lstStyle/>
          <a:p>
            <a:pPr fontAlgn="t"/>
            <a:r>
              <a:rPr lang="en-US" b="0" dirty="0" smtClean="0"/>
              <a:t>After downloading subscription, user will see activated services and their usage</a:t>
            </a:r>
            <a:r>
              <a:rPr lang="en-US" dirty="0" smtClean="0"/>
              <a:t>.</a:t>
            </a:r>
            <a:endParaRPr lang="en-US" b="0" dirty="0" smtClean="0"/>
          </a:p>
        </p:txBody>
      </p:sp>
      <p:pic>
        <p:nvPicPr>
          <p:cNvPr id="2" name="Picture 1"/>
          <p:cNvPicPr>
            <a:picLocks noChangeAspect="1"/>
          </p:cNvPicPr>
          <p:nvPr/>
        </p:nvPicPr>
        <p:blipFill>
          <a:blip r:embed="rId2"/>
          <a:stretch>
            <a:fillRect/>
          </a:stretch>
        </p:blipFill>
        <p:spPr>
          <a:xfrm>
            <a:off x="377953" y="2678364"/>
            <a:ext cx="11194216" cy="3759532"/>
          </a:xfrm>
          <a:prstGeom prst="rect">
            <a:avLst/>
          </a:prstGeom>
        </p:spPr>
      </p:pic>
    </p:spTree>
    <p:extLst>
      <p:ext uri="{BB962C8B-B14F-4D97-AF65-F5344CB8AC3E}">
        <p14:creationId xmlns:p14="http://schemas.microsoft.com/office/powerpoint/2010/main" val="316294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7753" y="1578446"/>
            <a:ext cx="11199323" cy="4040960"/>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4" name="TextBox 3"/>
          <p:cNvSpPr txBox="1"/>
          <p:nvPr/>
        </p:nvSpPr>
        <p:spPr>
          <a:xfrm>
            <a:off x="377952" y="1117309"/>
            <a:ext cx="7473275" cy="1594359"/>
          </a:xfrm>
          <a:prstGeom prst="rect">
            <a:avLst/>
          </a:prstGeom>
        </p:spPr>
        <p:txBody>
          <a:bodyPr vert="horz" wrap="square" lIns="91440" tIns="45720" rIns="91440" bIns="45720" rtlCol="0">
            <a:normAutofit lnSpcReduction="10000"/>
          </a:bodyPr>
          <a:lstStyle/>
          <a:p>
            <a:pPr fontAlgn="t"/>
            <a:r>
              <a:rPr lang="en-US" dirty="0" smtClean="0"/>
              <a:t>For setting the classification plan go to:</a:t>
            </a:r>
          </a:p>
          <a:p>
            <a:pPr fontAlgn="t"/>
            <a:endParaRPr lang="en-US" dirty="0" smtClean="0"/>
          </a:p>
          <a:p>
            <a:pPr fontAlgn="t"/>
            <a:r>
              <a:rPr lang="en-US" dirty="0" smtClean="0"/>
              <a:t>PANTHEON -&gt; Settings -&gt; Documentation -&gt; Classification plan.</a:t>
            </a:r>
          </a:p>
          <a:p>
            <a:pPr fontAlgn="t"/>
            <a:endParaRPr lang="en-US" dirty="0" smtClean="0"/>
          </a:p>
          <a:p>
            <a:pPr fontAlgn="t"/>
            <a:r>
              <a:rPr lang="en-US" dirty="0" smtClean="0"/>
              <a:t>User can set different type of storage for specific classification, but only those that are previously activated.</a:t>
            </a:r>
          </a:p>
          <a:p>
            <a:endParaRPr lang="en-US" b="0" dirty="0" smtClean="0"/>
          </a:p>
        </p:txBody>
      </p:sp>
      <p:pic>
        <p:nvPicPr>
          <p:cNvPr id="5" name="Picture 4"/>
          <p:cNvPicPr>
            <a:picLocks noChangeAspect="1"/>
          </p:cNvPicPr>
          <p:nvPr/>
        </p:nvPicPr>
        <p:blipFill>
          <a:blip r:embed="rId2"/>
          <a:stretch>
            <a:fillRect/>
          </a:stretch>
        </p:blipFill>
        <p:spPr>
          <a:xfrm>
            <a:off x="377953" y="2934421"/>
            <a:ext cx="11446529" cy="1835152"/>
          </a:xfrm>
          <a:prstGeom prst="rect">
            <a:avLst/>
          </a:prstGeom>
        </p:spPr>
      </p:pic>
      <p:pic>
        <p:nvPicPr>
          <p:cNvPr id="7" name="Picture 6"/>
          <p:cNvPicPr>
            <a:picLocks noChangeAspect="1"/>
          </p:cNvPicPr>
          <p:nvPr/>
        </p:nvPicPr>
        <p:blipFill>
          <a:blip r:embed="rId3"/>
          <a:stretch>
            <a:fillRect/>
          </a:stretch>
        </p:blipFill>
        <p:spPr>
          <a:xfrm>
            <a:off x="392991" y="4992326"/>
            <a:ext cx="11449492" cy="1730845"/>
          </a:xfrm>
          <a:prstGeom prst="rect">
            <a:avLst/>
          </a:prstGeom>
        </p:spPr>
      </p:pic>
      <p:pic>
        <p:nvPicPr>
          <p:cNvPr id="2" name="Picture 1"/>
          <p:cNvPicPr>
            <a:picLocks noChangeAspect="1"/>
          </p:cNvPicPr>
          <p:nvPr/>
        </p:nvPicPr>
        <p:blipFill>
          <a:blip r:embed="rId4"/>
          <a:stretch>
            <a:fillRect/>
          </a:stretch>
        </p:blipFill>
        <p:spPr>
          <a:xfrm>
            <a:off x="8261131" y="121825"/>
            <a:ext cx="3581352" cy="2590463"/>
          </a:xfrm>
          <a:prstGeom prst="rect">
            <a:avLst/>
          </a:prstGeom>
        </p:spPr>
      </p:pic>
    </p:spTree>
    <p:extLst>
      <p:ext uri="{BB962C8B-B14F-4D97-AF65-F5344CB8AC3E}">
        <p14:creationId xmlns:p14="http://schemas.microsoft.com/office/powerpoint/2010/main" val="1120567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en-US" b="1" dirty="0" smtClean="0"/>
              <a:t>End user details on </a:t>
            </a:r>
            <a:r>
              <a:rPr lang="en-US" b="1" dirty="0" err="1" smtClean="0"/>
              <a:t>partnersite</a:t>
            </a:r>
            <a:endParaRPr lang="en-US" dirty="0"/>
          </a:p>
        </p:txBody>
      </p:sp>
      <p:sp>
        <p:nvSpPr>
          <p:cNvPr id="6" name="TextBox 5"/>
          <p:cNvSpPr txBox="1"/>
          <p:nvPr/>
        </p:nvSpPr>
        <p:spPr>
          <a:xfrm>
            <a:off x="737753" y="1578446"/>
            <a:ext cx="11199323" cy="4040960"/>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3" name="TextBox 2"/>
          <p:cNvSpPr txBox="1"/>
          <p:nvPr/>
        </p:nvSpPr>
        <p:spPr>
          <a:xfrm>
            <a:off x="737752" y="1990830"/>
            <a:ext cx="10803865" cy="1498604"/>
          </a:xfrm>
          <a:prstGeom prst="rect">
            <a:avLst/>
          </a:prstGeom>
        </p:spPr>
        <p:txBody>
          <a:bodyPr vert="horz" wrap="square" lIns="91440" tIns="45720" rIns="91440" bIns="45720" rtlCol="0">
            <a:normAutofit lnSpcReduction="10000"/>
          </a:bodyPr>
          <a:lstStyle/>
          <a:p>
            <a:pPr algn="l"/>
            <a:r>
              <a:rPr lang="en-US" sz="2000" b="0" dirty="0" smtClean="0"/>
              <a:t>Each partner can check the activated services for their clients on End user details on </a:t>
            </a:r>
            <a:r>
              <a:rPr lang="en-US" sz="2000" b="0" dirty="0" err="1" smtClean="0"/>
              <a:t>partnersite</a:t>
            </a:r>
            <a:r>
              <a:rPr lang="en-US" sz="2000" b="0" dirty="0" smtClean="0"/>
              <a:t>.</a:t>
            </a:r>
          </a:p>
          <a:p>
            <a:pPr algn="l"/>
            <a:endParaRPr lang="en-US" sz="2000" dirty="0" smtClean="0"/>
          </a:p>
          <a:p>
            <a:pPr algn="l"/>
            <a:r>
              <a:rPr lang="en-US" sz="2000" b="0" dirty="0" smtClean="0"/>
              <a:t>Go to End user details -&gt; Transactional tab </a:t>
            </a:r>
          </a:p>
          <a:p>
            <a:pPr algn="l"/>
            <a:endParaRPr lang="en-US" sz="2000" dirty="0" smtClean="0"/>
          </a:p>
          <a:p>
            <a:pPr algn="l"/>
            <a:r>
              <a:rPr lang="en-US" sz="2000" b="0" dirty="0" smtClean="0"/>
              <a:t>You can also see the usage of specific service.</a:t>
            </a:r>
            <a:endParaRPr lang="en-US" sz="2000" b="0" dirty="0" smtClean="0"/>
          </a:p>
        </p:txBody>
      </p:sp>
      <p:pic>
        <p:nvPicPr>
          <p:cNvPr id="10" name="Picture 9"/>
          <p:cNvPicPr>
            <a:picLocks noChangeAspect="1"/>
          </p:cNvPicPr>
          <p:nvPr/>
        </p:nvPicPr>
        <p:blipFill>
          <a:blip r:embed="rId2"/>
          <a:stretch>
            <a:fillRect/>
          </a:stretch>
        </p:blipFill>
        <p:spPr>
          <a:xfrm>
            <a:off x="432314" y="3817959"/>
            <a:ext cx="11504762" cy="1219048"/>
          </a:xfrm>
          <a:prstGeom prst="rect">
            <a:avLst/>
          </a:prstGeom>
        </p:spPr>
      </p:pic>
    </p:spTree>
    <p:extLst>
      <p:ext uri="{BB962C8B-B14F-4D97-AF65-F5344CB8AC3E}">
        <p14:creationId xmlns:p14="http://schemas.microsoft.com/office/powerpoint/2010/main" val="284711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dirty="0" err="1" smtClean="0"/>
              <a:t>Transactional</a:t>
            </a:r>
            <a:r>
              <a:rPr lang="sl-SI" dirty="0" smtClean="0"/>
              <a:t> </a:t>
            </a:r>
            <a:r>
              <a:rPr lang="sl-SI" dirty="0" err="1" smtClean="0"/>
              <a:t>services</a:t>
            </a:r>
            <a:endParaRPr lang="sl-SI" dirty="0"/>
          </a:p>
        </p:txBody>
      </p:sp>
      <p:sp>
        <p:nvSpPr>
          <p:cNvPr id="3" name="Content Placeholder 2"/>
          <p:cNvSpPr>
            <a:spLocks noGrp="1"/>
          </p:cNvSpPr>
          <p:nvPr>
            <p:ph sz="quarter" idx="10"/>
          </p:nvPr>
        </p:nvSpPr>
        <p:spPr>
          <a:xfrm>
            <a:off x="737752" y="1399771"/>
            <a:ext cx="11065365" cy="5221746"/>
          </a:xfrm>
        </p:spPr>
        <p:txBody>
          <a:bodyPr>
            <a:noAutofit/>
          </a:bodyPr>
          <a:lstStyle/>
          <a:p>
            <a:pPr marL="0" indent="0">
              <a:lnSpc>
                <a:spcPct val="120000"/>
              </a:lnSpc>
              <a:buNone/>
            </a:pPr>
            <a:r>
              <a:rPr lang="sl-SI" sz="2000" b="1" dirty="0" err="1" smtClean="0"/>
              <a:t>eDocumentation</a:t>
            </a:r>
            <a:r>
              <a:rPr lang="sl-SI" sz="1600" dirty="0" smtClean="0"/>
              <a:t/>
            </a:r>
            <a:br>
              <a:rPr lang="sl-SI" sz="1600" dirty="0" smtClean="0"/>
            </a:br>
            <a:r>
              <a:rPr lang="en-US" sz="1600" dirty="0" smtClean="0"/>
              <a:t>You </a:t>
            </a:r>
            <a:r>
              <a:rPr lang="en-US" sz="1600" dirty="0"/>
              <a:t>can store documents in the cloud with the </a:t>
            </a:r>
            <a:r>
              <a:rPr lang="en-US" sz="1600" dirty="0" err="1"/>
              <a:t>eDocumentation</a:t>
            </a:r>
            <a:r>
              <a:rPr lang="en-US" sz="1600" dirty="0"/>
              <a:t> service. This keeps your documents safe from loss or various viruses, while at the same time making them available no matter where you are.</a:t>
            </a:r>
            <a:endParaRPr lang="sl-SI" sz="1600" dirty="0"/>
          </a:p>
          <a:p>
            <a:pPr marL="0" indent="0">
              <a:lnSpc>
                <a:spcPct val="120000"/>
              </a:lnSpc>
              <a:buNone/>
            </a:pPr>
            <a:r>
              <a:rPr lang="sl-SI" sz="1600" b="1" dirty="0" smtClean="0"/>
              <a:t/>
            </a:r>
            <a:br>
              <a:rPr lang="sl-SI" sz="1600" b="1" dirty="0" smtClean="0"/>
            </a:br>
            <a:r>
              <a:rPr lang="sl-SI" sz="2000" b="1" dirty="0" err="1" smtClean="0"/>
              <a:t>Ceritfied</a:t>
            </a:r>
            <a:r>
              <a:rPr lang="sl-SI" sz="2000" b="1" dirty="0" smtClean="0"/>
              <a:t> </a:t>
            </a:r>
            <a:r>
              <a:rPr lang="sl-SI" sz="2000" b="1" dirty="0" err="1" smtClean="0"/>
              <a:t>eDocumentation</a:t>
            </a:r>
            <a:r>
              <a:rPr lang="sl-SI" sz="2000" b="1" dirty="0" smtClean="0"/>
              <a:t> (</a:t>
            </a:r>
            <a:r>
              <a:rPr lang="sl-SI" sz="2000" b="1" dirty="0" err="1" smtClean="0"/>
              <a:t>Slovenia</a:t>
            </a:r>
            <a:r>
              <a:rPr lang="sl-SI" sz="2000" b="1" dirty="0" smtClean="0"/>
              <a:t> </a:t>
            </a:r>
            <a:r>
              <a:rPr lang="sl-SI" sz="2000" b="1" dirty="0" err="1" smtClean="0"/>
              <a:t>only</a:t>
            </a:r>
            <a:r>
              <a:rPr lang="sl-SI" sz="2000" b="1" dirty="0" smtClean="0"/>
              <a:t>)</a:t>
            </a:r>
            <a:r>
              <a:rPr lang="sl-SI" sz="1600" b="1" dirty="0" smtClean="0"/>
              <a:t/>
            </a:r>
            <a:br>
              <a:rPr lang="sl-SI" sz="1600" b="1" dirty="0" smtClean="0"/>
            </a:br>
            <a:r>
              <a:rPr lang="en-US" sz="1600" dirty="0" smtClean="0"/>
              <a:t>Extending </a:t>
            </a:r>
            <a:r>
              <a:rPr lang="en-US" sz="1600" dirty="0"/>
              <a:t>and supplementing this method of document storage is certified </a:t>
            </a:r>
            <a:r>
              <a:rPr lang="en-US" sz="1600" dirty="0" err="1"/>
              <a:t>eDocumentation</a:t>
            </a:r>
            <a:r>
              <a:rPr lang="en-US" sz="1600" dirty="0"/>
              <a:t>. In it, the documents are kept with an audit trail, which ensures the traceability of users' activities in the management of the material, and they are time-stamped when the document is entered, which means that they are legally compliant. The solution is certified by the Archives of the Republic of Slovenia</a:t>
            </a:r>
            <a:r>
              <a:rPr lang="en-US" sz="1600" dirty="0" smtClean="0"/>
              <a:t>.</a:t>
            </a:r>
            <a:endParaRPr lang="sl-SI" sz="1600" dirty="0" smtClean="0"/>
          </a:p>
          <a:p>
            <a:pPr marL="0" indent="0">
              <a:lnSpc>
                <a:spcPct val="120000"/>
              </a:lnSpc>
              <a:buNone/>
            </a:pPr>
            <a:endParaRPr lang="sl-SI" sz="1600" dirty="0" smtClean="0"/>
          </a:p>
          <a:p>
            <a:pPr marL="0" indent="0">
              <a:lnSpc>
                <a:spcPct val="120000"/>
              </a:lnSpc>
              <a:buNone/>
            </a:pPr>
            <a:r>
              <a:rPr lang="sl-SI" sz="2000" b="1" dirty="0" err="1" smtClean="0"/>
              <a:t>Local</a:t>
            </a:r>
            <a:r>
              <a:rPr lang="sl-SI" sz="2000" b="1" dirty="0" smtClean="0"/>
              <a:t> </a:t>
            </a:r>
            <a:r>
              <a:rPr lang="sl-SI" sz="2000" b="1" dirty="0" err="1" smtClean="0"/>
              <a:t>eDocumentation</a:t>
            </a:r>
            <a:r>
              <a:rPr lang="sl-SI" sz="1600" b="1" dirty="0" smtClean="0"/>
              <a:t/>
            </a:r>
            <a:br>
              <a:rPr lang="sl-SI" sz="1600" b="1" dirty="0" smtClean="0"/>
            </a:br>
            <a:r>
              <a:rPr lang="en-US" sz="1600" dirty="0" smtClean="0"/>
              <a:t>Local </a:t>
            </a:r>
            <a:r>
              <a:rPr lang="en-US" sz="1600" dirty="0" err="1"/>
              <a:t>eDocumentation</a:t>
            </a:r>
            <a:r>
              <a:rPr lang="en-US" sz="1600" dirty="0"/>
              <a:t> is available for anyone who wants to store documents on their own servers. </a:t>
            </a:r>
            <a:r>
              <a:rPr lang="en-US" sz="1600" dirty="0" smtClean="0"/>
              <a:t>It </a:t>
            </a:r>
            <a:r>
              <a:rPr lang="en-US" sz="1600" dirty="0"/>
              <a:t>is </a:t>
            </a:r>
            <a:r>
              <a:rPr lang="en-US" sz="1600" dirty="0" smtClean="0"/>
              <a:t>suitable </a:t>
            </a:r>
            <a:r>
              <a:rPr lang="en-US" sz="1600" dirty="0"/>
              <a:t>for </a:t>
            </a:r>
            <a:r>
              <a:rPr lang="en-US" sz="1600" dirty="0" smtClean="0"/>
              <a:t>companies </a:t>
            </a:r>
            <a:r>
              <a:rPr lang="en-US" sz="1600" dirty="0"/>
              <a:t>that use local PANTHEON </a:t>
            </a:r>
            <a:r>
              <a:rPr lang="en-US" sz="1600" dirty="0" smtClean="0"/>
              <a:t>licenses </a:t>
            </a:r>
            <a:r>
              <a:rPr lang="en-US" sz="1600" dirty="0"/>
              <a:t>that are not allowed by law to store data in the cloud and for those that, due to their internal rules and security protocols, are not </a:t>
            </a:r>
            <a:r>
              <a:rPr lang="en-US" sz="1600" dirty="0" smtClean="0"/>
              <a:t>allowed </a:t>
            </a:r>
            <a:r>
              <a:rPr lang="en-US" sz="1600" dirty="0"/>
              <a:t>to store their business data with external providers. </a:t>
            </a:r>
            <a:endParaRPr lang="sl-SI" sz="1600" dirty="0" smtClean="0"/>
          </a:p>
        </p:txBody>
      </p:sp>
    </p:spTree>
    <p:extLst>
      <p:ext uri="{BB962C8B-B14F-4D97-AF65-F5344CB8AC3E}">
        <p14:creationId xmlns:p14="http://schemas.microsoft.com/office/powerpoint/2010/main" val="3076796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b="1" dirty="0" smtClean="0"/>
              <a:t>Pop up in PANTHEON</a:t>
            </a:r>
            <a:endParaRPr lang="sl-SI" dirty="0"/>
          </a:p>
        </p:txBody>
      </p:sp>
      <p:sp>
        <p:nvSpPr>
          <p:cNvPr id="6" name="TextBox 5"/>
          <p:cNvSpPr txBox="1"/>
          <p:nvPr/>
        </p:nvSpPr>
        <p:spPr>
          <a:xfrm>
            <a:off x="737753" y="1578446"/>
            <a:ext cx="4139047" cy="4985292"/>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3" name="TextBox 2"/>
          <p:cNvSpPr txBox="1"/>
          <p:nvPr/>
        </p:nvSpPr>
        <p:spPr>
          <a:xfrm>
            <a:off x="737753" y="1403050"/>
            <a:ext cx="4054964" cy="4477408"/>
          </a:xfrm>
          <a:prstGeom prst="rect">
            <a:avLst/>
          </a:prstGeom>
        </p:spPr>
        <p:txBody>
          <a:bodyPr vert="horz" wrap="square" lIns="91440" tIns="45720" rIns="91440" bIns="45720" rtlCol="0">
            <a:noAutofit/>
          </a:bodyPr>
          <a:lstStyle/>
          <a:p>
            <a:pPr fontAlgn="t"/>
            <a:r>
              <a:rPr lang="en-US" sz="1600" dirty="0" smtClean="0"/>
              <a:t>All existing users that upgrades </a:t>
            </a:r>
            <a:r>
              <a:rPr lang="en-US" sz="1600" b="1" dirty="0" smtClean="0"/>
              <a:t>PANTHEON </a:t>
            </a:r>
            <a:r>
              <a:rPr lang="en-US" sz="1600" b="1" dirty="0" smtClean="0">
                <a:solidFill>
                  <a:schemeClr val="accent4">
                    <a:lumMod val="75000"/>
                  </a:schemeClr>
                </a:solidFill>
              </a:rPr>
              <a:t>X</a:t>
            </a:r>
            <a:r>
              <a:rPr lang="en-US" sz="1600" b="1" dirty="0" smtClean="0"/>
              <a:t>  </a:t>
            </a:r>
            <a:r>
              <a:rPr lang="en-US" sz="1600" dirty="0" smtClean="0"/>
              <a:t>from version </a:t>
            </a:r>
            <a:r>
              <a:rPr lang="en-US" sz="1600" b="1" dirty="0" smtClean="0"/>
              <a:t>10.0.17.00</a:t>
            </a:r>
            <a:r>
              <a:rPr lang="en-US" sz="1600" dirty="0" smtClean="0"/>
              <a:t> and wants to use documentation services in PANTHEON, have </a:t>
            </a:r>
            <a:r>
              <a:rPr lang="en-US" sz="1600" b="1" dirty="0" smtClean="0"/>
              <a:t>15 days of transitional period </a:t>
            </a:r>
            <a:r>
              <a:rPr lang="en-US" sz="1600" dirty="0" smtClean="0"/>
              <a:t>before ordering the service. They have possibility to click on the "Continue without changes" button. After transitional period is over, user receives a pop up only with possibility to order service.</a:t>
            </a:r>
          </a:p>
          <a:p>
            <a:pPr fontAlgn="t"/>
            <a:endParaRPr lang="en-US" sz="1600" dirty="0" smtClean="0"/>
          </a:p>
          <a:p>
            <a:pPr fontAlgn="t"/>
            <a:endParaRPr lang="en-US" sz="1600" b="1" dirty="0" smtClean="0"/>
          </a:p>
          <a:p>
            <a:pPr fontAlgn="t"/>
            <a:r>
              <a:rPr lang="en-US" sz="1600" b="1" dirty="0" smtClean="0"/>
              <a:t>EXAMPLE picture:</a:t>
            </a:r>
            <a:r>
              <a:rPr lang="en-US" sz="1600" dirty="0" smtClean="0"/>
              <a:t/>
            </a:r>
            <a:br>
              <a:rPr lang="en-US" sz="1600" dirty="0" smtClean="0"/>
            </a:br>
            <a:endParaRPr lang="en-US" sz="1600" dirty="0" smtClean="0"/>
          </a:p>
          <a:p>
            <a:pPr fontAlgn="t"/>
            <a:r>
              <a:rPr lang="en-US" sz="1600" dirty="0" smtClean="0"/>
              <a:t>The red frames on picture represents dynamic text that is different each day of transition period.</a:t>
            </a:r>
          </a:p>
          <a:p>
            <a:pPr fontAlgn="t"/>
            <a:endParaRPr lang="en-US" sz="1600" dirty="0" smtClean="0"/>
          </a:p>
          <a:p>
            <a:pPr fontAlgn="t"/>
            <a:r>
              <a:rPr lang="en-US" sz="1600" dirty="0" smtClean="0"/>
              <a:t>The yellow text is also dynamic.</a:t>
            </a:r>
            <a:endParaRPr lang="en-US" sz="1600" dirty="0"/>
          </a:p>
        </p:txBody>
      </p:sp>
      <p:pic>
        <p:nvPicPr>
          <p:cNvPr id="5" name="Picture 4"/>
          <p:cNvPicPr>
            <a:picLocks noChangeAspect="1"/>
          </p:cNvPicPr>
          <p:nvPr/>
        </p:nvPicPr>
        <p:blipFill>
          <a:blip r:embed="rId2"/>
          <a:stretch>
            <a:fillRect/>
          </a:stretch>
        </p:blipFill>
        <p:spPr>
          <a:xfrm>
            <a:off x="5031444" y="1403050"/>
            <a:ext cx="6945510" cy="5160688"/>
          </a:xfrm>
          <a:prstGeom prst="rect">
            <a:avLst/>
          </a:prstGeom>
        </p:spPr>
      </p:pic>
    </p:spTree>
    <p:extLst>
      <p:ext uri="{BB962C8B-B14F-4D97-AF65-F5344CB8AC3E}">
        <p14:creationId xmlns:p14="http://schemas.microsoft.com/office/powerpoint/2010/main" val="413396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b="1" dirty="0" smtClean="0"/>
              <a:t>Pop up in PANTHEON</a:t>
            </a:r>
            <a:endParaRPr lang="sl-SI" dirty="0"/>
          </a:p>
        </p:txBody>
      </p:sp>
      <p:sp>
        <p:nvSpPr>
          <p:cNvPr id="6" name="TextBox 5"/>
          <p:cNvSpPr txBox="1"/>
          <p:nvPr/>
        </p:nvSpPr>
        <p:spPr>
          <a:xfrm>
            <a:off x="737753" y="1578446"/>
            <a:ext cx="4139047" cy="4985292"/>
          </a:xfrm>
          <a:prstGeom prst="rect">
            <a:avLst/>
          </a:prstGeom>
        </p:spPr>
        <p:txBody>
          <a:bodyPr vert="horz" wrap="square" lIns="91440" tIns="45720" rIns="91440" bIns="45720" rtlCol="0">
            <a:noAutofit/>
          </a:bodyPr>
          <a:lstStyle/>
          <a:p>
            <a:endParaRPr lang="en-US" sz="1400" dirty="0"/>
          </a:p>
          <a:p>
            <a:pPr lvl="1"/>
            <a:r>
              <a:rPr lang="en-US" sz="1400" b="0" dirty="0" smtClean="0"/>
              <a:t> </a:t>
            </a:r>
            <a:endParaRPr lang="en-US" sz="1400" b="0" dirty="0" smtClean="0"/>
          </a:p>
        </p:txBody>
      </p:sp>
      <p:sp>
        <p:nvSpPr>
          <p:cNvPr id="3" name="TextBox 2"/>
          <p:cNvSpPr txBox="1"/>
          <p:nvPr/>
        </p:nvSpPr>
        <p:spPr>
          <a:xfrm>
            <a:off x="569587" y="1503694"/>
            <a:ext cx="4054964" cy="4477408"/>
          </a:xfrm>
          <a:prstGeom prst="rect">
            <a:avLst/>
          </a:prstGeom>
        </p:spPr>
        <p:txBody>
          <a:bodyPr vert="horz" wrap="square" lIns="91440" tIns="45720" rIns="91440" bIns="45720" rtlCol="0">
            <a:noAutofit/>
          </a:bodyPr>
          <a:lstStyle/>
          <a:p>
            <a:pPr fontAlgn="t"/>
            <a:r>
              <a:rPr lang="en-US" sz="1600" dirty="0" smtClean="0"/>
              <a:t>After transitional period passes, user receives pop up only with possibility to order service. </a:t>
            </a:r>
          </a:p>
          <a:p>
            <a:pPr fontAlgn="t"/>
            <a:endParaRPr lang="en-US" sz="1600" dirty="0" smtClean="0"/>
          </a:p>
          <a:p>
            <a:pPr fontAlgn="t"/>
            <a:r>
              <a:rPr lang="en-US" sz="1600" dirty="0" smtClean="0"/>
              <a:t>User in this case can‘t use Documentation in PANTHEON but they can see the old documents that are already inserted in PANTHEON database. User can‘t add new documents unless they order </a:t>
            </a:r>
            <a:r>
              <a:rPr lang="en-US" sz="1600" dirty="0" err="1" smtClean="0"/>
              <a:t>eDocumentation</a:t>
            </a:r>
            <a:r>
              <a:rPr lang="en-US" sz="1600" dirty="0" smtClean="0"/>
              <a:t> service. </a:t>
            </a:r>
            <a:endParaRPr lang="en-US" sz="1600" dirty="0"/>
          </a:p>
        </p:txBody>
      </p:sp>
      <p:pic>
        <p:nvPicPr>
          <p:cNvPr id="4" name="Picture 3"/>
          <p:cNvPicPr>
            <a:picLocks noChangeAspect="1"/>
          </p:cNvPicPr>
          <p:nvPr/>
        </p:nvPicPr>
        <p:blipFill>
          <a:blip r:embed="rId2"/>
          <a:stretch>
            <a:fillRect/>
          </a:stretch>
        </p:blipFill>
        <p:spPr>
          <a:xfrm>
            <a:off x="5044966" y="1350688"/>
            <a:ext cx="6897045" cy="4902966"/>
          </a:xfrm>
          <a:prstGeom prst="rect">
            <a:avLst/>
          </a:prstGeom>
        </p:spPr>
      </p:pic>
    </p:spTree>
    <p:extLst>
      <p:ext uri="{BB962C8B-B14F-4D97-AF65-F5344CB8AC3E}">
        <p14:creationId xmlns:p14="http://schemas.microsoft.com/office/powerpoint/2010/main" val="180069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b="1" dirty="0" err="1" smtClean="0"/>
              <a:t>Packages</a:t>
            </a:r>
            <a:r>
              <a:rPr lang="sl-SI" b="1" dirty="0" smtClean="0"/>
              <a:t> </a:t>
            </a:r>
            <a:r>
              <a:rPr lang="sl-SI" b="1" dirty="0" err="1" smtClean="0"/>
              <a:t>and</a:t>
            </a:r>
            <a:r>
              <a:rPr lang="sl-SI" b="1" dirty="0" smtClean="0"/>
              <a:t> </a:t>
            </a:r>
            <a:r>
              <a:rPr lang="sl-SI" b="1" dirty="0" err="1" smtClean="0"/>
              <a:t>inovicing</a:t>
            </a:r>
            <a:r>
              <a:rPr lang="en-US" b="1" dirty="0" smtClean="0"/>
              <a:t> </a:t>
            </a:r>
            <a:endParaRPr lang="sl-SI" dirty="0"/>
          </a:p>
        </p:txBody>
      </p:sp>
      <p:sp>
        <p:nvSpPr>
          <p:cNvPr id="6" name="TextBox 5"/>
          <p:cNvSpPr txBox="1"/>
          <p:nvPr/>
        </p:nvSpPr>
        <p:spPr>
          <a:xfrm>
            <a:off x="579811" y="2609223"/>
            <a:ext cx="11199323" cy="4040960"/>
          </a:xfrm>
          <a:prstGeom prst="rect">
            <a:avLst/>
          </a:prstGeom>
        </p:spPr>
        <p:txBody>
          <a:bodyPr vert="horz" wrap="square" lIns="91440" tIns="45720" rIns="91440" bIns="45720" rtlCol="0">
            <a:noAutofit/>
          </a:bodyPr>
          <a:lstStyle/>
          <a:p>
            <a:r>
              <a:rPr lang="en-US" sz="1400" dirty="0" smtClean="0"/>
              <a:t>Invoicing </a:t>
            </a:r>
            <a:r>
              <a:rPr lang="en-US" sz="1400" b="1" dirty="0" smtClean="0"/>
              <a:t>monthly</a:t>
            </a:r>
            <a:r>
              <a:rPr lang="en-US" sz="1400" dirty="0" smtClean="0"/>
              <a:t> packages for </a:t>
            </a:r>
          </a:p>
          <a:p>
            <a:r>
              <a:rPr lang="en-US" sz="1400" b="1" dirty="0" err="1" smtClean="0"/>
              <a:t>eDocumentation</a:t>
            </a:r>
            <a:r>
              <a:rPr lang="en-US" sz="1400" b="1" dirty="0" smtClean="0"/>
              <a:t>, Local </a:t>
            </a:r>
            <a:r>
              <a:rPr lang="en-US" sz="1400" b="1" dirty="0" err="1" smtClean="0"/>
              <a:t>eDocumentation</a:t>
            </a:r>
            <a:r>
              <a:rPr lang="en-US" sz="1400" b="1" dirty="0" smtClean="0"/>
              <a:t> and Backup</a:t>
            </a:r>
            <a:r>
              <a:rPr lang="en-US" sz="1400" dirty="0" smtClean="0"/>
              <a:t>:</a:t>
            </a:r>
            <a:br>
              <a:rPr lang="en-US" sz="1400" dirty="0" smtClean="0"/>
            </a:br>
            <a:endParaRPr lang="en-US" sz="1400" dirty="0" smtClean="0"/>
          </a:p>
          <a:p>
            <a:pPr marL="800100" lvl="1" indent="-342900">
              <a:buFont typeface="Arial" panose="020B0604020202020204" pitchFamily="34" charset="0"/>
              <a:buChar char="•"/>
            </a:pPr>
            <a:r>
              <a:rPr lang="en-US" sz="1400" dirty="0" smtClean="0"/>
              <a:t>Local PANTHEON license users:</a:t>
            </a:r>
          </a:p>
          <a:p>
            <a:pPr marL="1257300" lvl="2" indent="-342900">
              <a:buFont typeface="Courier New" panose="02070309020205020404" pitchFamily="49" charset="0"/>
              <a:buChar char="o"/>
            </a:pPr>
            <a:r>
              <a:rPr lang="en-US" sz="1400" dirty="0" smtClean="0"/>
              <a:t>the service is invoiced once a year, starting at the end of the month in which service is activated. </a:t>
            </a:r>
          </a:p>
          <a:p>
            <a:pPr marL="1257300" lvl="2" indent="-342900">
              <a:buFont typeface="Courier New" panose="02070309020205020404" pitchFamily="49" charset="0"/>
              <a:buChar char="o"/>
            </a:pPr>
            <a:r>
              <a:rPr lang="en-US" sz="1400" dirty="0" smtClean="0"/>
              <a:t>monthly invoice, in case monthly value is higher than 50 EUR + VAT.</a:t>
            </a:r>
          </a:p>
          <a:p>
            <a:endParaRPr lang="en-US" sz="1400" dirty="0" smtClean="0"/>
          </a:p>
          <a:p>
            <a:pPr marL="800100" lvl="1" indent="-342900">
              <a:buFont typeface="Arial" panose="020B0604020202020204" pitchFamily="34" charset="0"/>
              <a:buChar char="•"/>
            </a:pPr>
            <a:r>
              <a:rPr lang="en-US" sz="1400" dirty="0" smtClean="0"/>
              <a:t>PANTHEON hosting users:</a:t>
            </a:r>
          </a:p>
          <a:p>
            <a:pPr marL="1257300" lvl="2" indent="-342900">
              <a:buFont typeface="Courier New" panose="02070309020205020404" pitchFamily="49" charset="0"/>
              <a:buChar char="o"/>
            </a:pPr>
            <a:r>
              <a:rPr lang="en-US" sz="1400" dirty="0" smtClean="0"/>
              <a:t>the service is invoiced every month, starting the next month from the date of activation.</a:t>
            </a:r>
          </a:p>
          <a:p>
            <a:endParaRPr lang="en-US" sz="1400" dirty="0" smtClean="0"/>
          </a:p>
          <a:p>
            <a:pPr marL="800100" lvl="1" indent="-342900">
              <a:buFont typeface="Arial" panose="020B0604020202020204" pitchFamily="34" charset="0"/>
              <a:buChar char="•"/>
            </a:pPr>
            <a:r>
              <a:rPr lang="en-US" sz="1400" dirty="0" smtClean="0"/>
              <a:t>PANTHEON users with local and hosting licenses:</a:t>
            </a:r>
          </a:p>
          <a:p>
            <a:pPr marL="1257300" lvl="2" indent="-342900">
              <a:buFont typeface="Courier New" panose="02070309020205020404" pitchFamily="49" charset="0"/>
              <a:buChar char="o"/>
            </a:pPr>
            <a:r>
              <a:rPr lang="en-US" sz="1400" dirty="0" smtClean="0"/>
              <a:t>the service is invoiced every month, starting the next month from the date of activation.</a:t>
            </a:r>
          </a:p>
          <a:p>
            <a:endParaRPr lang="en-US" sz="1400" dirty="0" smtClean="0"/>
          </a:p>
          <a:p>
            <a:r>
              <a:rPr lang="en-US" sz="1400" dirty="0" smtClean="0"/>
              <a:t>Invoicing for </a:t>
            </a:r>
            <a:r>
              <a:rPr lang="en-US" sz="1400" b="1" dirty="0" smtClean="0"/>
              <a:t>prepaid</a:t>
            </a:r>
            <a:r>
              <a:rPr lang="en-US" sz="1400" dirty="0" smtClean="0"/>
              <a:t> </a:t>
            </a:r>
            <a:r>
              <a:rPr lang="en-US" sz="1400" b="1" dirty="0" err="1" smtClean="0"/>
              <a:t>ePost</a:t>
            </a:r>
            <a:r>
              <a:rPr lang="en-US" sz="1400" dirty="0" smtClean="0"/>
              <a:t> packages:</a:t>
            </a:r>
            <a:br>
              <a:rPr lang="en-US" sz="1400" dirty="0" smtClean="0"/>
            </a:br>
            <a:endParaRPr lang="en-US" sz="1400" dirty="0" smtClean="0"/>
          </a:p>
          <a:p>
            <a:pPr marL="800100" lvl="1" indent="-342900">
              <a:buFont typeface="Arial" panose="020B0604020202020204" pitchFamily="34" charset="0"/>
              <a:buChar char="•"/>
            </a:pPr>
            <a:r>
              <a:rPr lang="en-US" sz="1400" b="0" dirty="0" smtClean="0"/>
              <a:t>Prepaid packages are invoiced within the month of activation</a:t>
            </a:r>
            <a:r>
              <a:rPr lang="en-US" sz="1400" dirty="0" smtClean="0"/>
              <a:t>, no matter if company is local or hosting PANTHEON user.</a:t>
            </a:r>
          </a:p>
          <a:p>
            <a:endParaRPr lang="en-US" sz="1400" dirty="0" smtClean="0"/>
          </a:p>
          <a:p>
            <a:r>
              <a:rPr lang="en-US" sz="1400" dirty="0" smtClean="0"/>
              <a:t>Invoicing for </a:t>
            </a:r>
            <a:r>
              <a:rPr lang="en-US" sz="1400" b="1" dirty="0" err="1" smtClean="0"/>
              <a:t>eInvoices</a:t>
            </a:r>
            <a:r>
              <a:rPr lang="en-US" sz="1400" dirty="0" smtClean="0"/>
              <a:t> and </a:t>
            </a:r>
            <a:r>
              <a:rPr lang="en-US" sz="1400" b="1" dirty="0" smtClean="0"/>
              <a:t>Certified </a:t>
            </a:r>
            <a:r>
              <a:rPr lang="en-US" sz="1400" b="1" dirty="0" err="1" smtClean="0"/>
              <a:t>eDocumentation</a:t>
            </a:r>
            <a:r>
              <a:rPr lang="en-US" sz="1400" b="1" dirty="0" smtClean="0"/>
              <a:t> </a:t>
            </a:r>
            <a:r>
              <a:rPr lang="en-US" sz="1400" dirty="0" smtClean="0"/>
              <a:t>may vary in each country due to different local providers.</a:t>
            </a:r>
          </a:p>
          <a:p>
            <a:pPr lvl="1"/>
            <a:r>
              <a:rPr lang="en-US" sz="1400" b="0" dirty="0" smtClean="0"/>
              <a:t> </a:t>
            </a:r>
            <a:endParaRPr lang="en-US" sz="1400" b="0" dirty="0" smtClean="0"/>
          </a:p>
        </p:txBody>
      </p:sp>
      <p:graphicFrame>
        <p:nvGraphicFramePr>
          <p:cNvPr id="7" name="Table 6"/>
          <p:cNvGraphicFramePr>
            <a:graphicFrameLocks noGrp="1"/>
          </p:cNvGraphicFramePr>
          <p:nvPr>
            <p:extLst>
              <p:ext uri="{D42A27DB-BD31-4B8C-83A1-F6EECF244321}">
                <p14:modId xmlns:p14="http://schemas.microsoft.com/office/powerpoint/2010/main" val="1771413508"/>
              </p:ext>
            </p:extLst>
          </p:nvPr>
        </p:nvGraphicFramePr>
        <p:xfrm>
          <a:off x="5501982" y="1363295"/>
          <a:ext cx="6277152" cy="2042160"/>
        </p:xfrm>
        <a:graphic>
          <a:graphicData uri="http://schemas.openxmlformats.org/drawingml/2006/table">
            <a:tbl>
              <a:tblPr firstRow="1" bandRow="1">
                <a:tableStyleId>{00A15C55-8517-42AA-B614-E9B94910E393}</a:tableStyleId>
              </a:tblPr>
              <a:tblGrid>
                <a:gridCol w="3138576">
                  <a:extLst>
                    <a:ext uri="{9D8B030D-6E8A-4147-A177-3AD203B41FA5}">
                      <a16:colId xmlns:a16="http://schemas.microsoft.com/office/drawing/2014/main" val="2774328886"/>
                    </a:ext>
                  </a:extLst>
                </a:gridCol>
                <a:gridCol w="3138576">
                  <a:extLst>
                    <a:ext uri="{9D8B030D-6E8A-4147-A177-3AD203B41FA5}">
                      <a16:colId xmlns:a16="http://schemas.microsoft.com/office/drawing/2014/main" val="3630209185"/>
                    </a:ext>
                  </a:extLst>
                </a:gridCol>
              </a:tblGrid>
              <a:tr h="305091">
                <a:tc>
                  <a:txBody>
                    <a:bodyPr/>
                    <a:lstStyle/>
                    <a:p>
                      <a:pPr algn="ctr"/>
                      <a:r>
                        <a:rPr lang="sl-SI" sz="1800" b="1" dirty="0" err="1" smtClean="0"/>
                        <a:t>Packages</a:t>
                      </a:r>
                      <a:r>
                        <a:rPr lang="sl-SI" sz="1800" b="1" dirty="0" smtClean="0"/>
                        <a:t> </a:t>
                      </a:r>
                      <a:r>
                        <a:rPr lang="sl-SI" sz="1800" b="1" dirty="0" err="1" smtClean="0"/>
                        <a:t>with</a:t>
                      </a:r>
                      <a:r>
                        <a:rPr lang="sl-SI" sz="1800" b="1" dirty="0" smtClean="0"/>
                        <a:t> </a:t>
                      </a:r>
                      <a:r>
                        <a:rPr lang="sl-SI" sz="1800" b="1" dirty="0" err="1" smtClean="0"/>
                        <a:t>monthly</a:t>
                      </a:r>
                      <a:r>
                        <a:rPr lang="sl-SI" sz="1800" b="1" dirty="0" smtClean="0"/>
                        <a:t> </a:t>
                      </a:r>
                      <a:r>
                        <a:rPr lang="sl-SI" sz="1800" b="1" dirty="0" err="1" smtClean="0"/>
                        <a:t>price</a:t>
                      </a:r>
                      <a:endParaRPr lang="sl-SI" dirty="0"/>
                    </a:p>
                  </a:txBody>
                  <a:tcPr/>
                </a:tc>
                <a:tc>
                  <a:txBody>
                    <a:bodyPr/>
                    <a:lstStyle/>
                    <a:p>
                      <a:pPr algn="ctr"/>
                      <a:r>
                        <a:rPr lang="sl-SI" sz="1800" b="1" dirty="0" err="1" smtClean="0"/>
                        <a:t>Prepaid</a:t>
                      </a:r>
                      <a:r>
                        <a:rPr lang="sl-SI" sz="1800" b="1" dirty="0" smtClean="0"/>
                        <a:t> </a:t>
                      </a:r>
                      <a:r>
                        <a:rPr lang="sl-SI" sz="1800" b="1" dirty="0" err="1" smtClean="0"/>
                        <a:t>packages</a:t>
                      </a:r>
                      <a:endParaRPr lang="sl-SI" dirty="0"/>
                    </a:p>
                  </a:txBody>
                  <a:tcPr/>
                </a:tc>
                <a:extLst>
                  <a:ext uri="{0D108BD9-81ED-4DB2-BD59-A6C34878D82A}">
                    <a16:rowId xmlns:a16="http://schemas.microsoft.com/office/drawing/2014/main" val="3761694550"/>
                  </a:ext>
                </a:extLst>
              </a:tr>
              <a:tr h="27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eDocumentation</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dirty="0" err="1" smtClean="0"/>
                        <a:t>ePost</a:t>
                      </a:r>
                      <a:endParaRPr lang="sl-SI" sz="1600" dirty="0" smtClean="0"/>
                    </a:p>
                  </a:txBody>
                  <a:tcPr/>
                </a:tc>
                <a:extLst>
                  <a:ext uri="{0D108BD9-81ED-4DB2-BD59-A6C34878D82A}">
                    <a16:rowId xmlns:a16="http://schemas.microsoft.com/office/drawing/2014/main" val="1538000987"/>
                  </a:ext>
                </a:extLst>
              </a:tr>
              <a:tr h="27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dirty="0" smtClean="0"/>
                        <a:t>C</a:t>
                      </a:r>
                      <a:r>
                        <a:rPr lang="en-US" sz="1600" dirty="0" err="1" smtClean="0"/>
                        <a:t>ertified</a:t>
                      </a:r>
                      <a:r>
                        <a:rPr lang="en-US" sz="1600" dirty="0" smtClean="0"/>
                        <a:t> </a:t>
                      </a:r>
                      <a:r>
                        <a:rPr lang="en-US" sz="1600" dirty="0" err="1" smtClean="0"/>
                        <a:t>eDocumentation</a:t>
                      </a:r>
                      <a:endParaRPr lang="sl-SI"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dirty="0" err="1" smtClean="0"/>
                        <a:t>eInvoices</a:t>
                      </a:r>
                      <a:r>
                        <a:rPr lang="sl-SI" sz="1600" dirty="0" smtClean="0">
                          <a:solidFill>
                            <a:srgbClr val="FF0000"/>
                          </a:solidFill>
                        </a:rPr>
                        <a:t>*</a:t>
                      </a:r>
                    </a:p>
                  </a:txBody>
                  <a:tcPr/>
                </a:tc>
                <a:extLst>
                  <a:ext uri="{0D108BD9-81ED-4DB2-BD59-A6C34878D82A}">
                    <a16:rowId xmlns:a16="http://schemas.microsoft.com/office/drawing/2014/main" val="3224264273"/>
                  </a:ext>
                </a:extLst>
              </a:tr>
              <a:tr h="27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dirty="0" err="1" smtClean="0"/>
                        <a:t>Local</a:t>
                      </a:r>
                      <a:r>
                        <a:rPr lang="sl-SI" sz="1600" dirty="0" smtClean="0"/>
                        <a:t> </a:t>
                      </a:r>
                      <a:r>
                        <a:rPr lang="sl-SI" sz="1600" dirty="0" err="1" smtClean="0"/>
                        <a:t>eDocumentation</a:t>
                      </a:r>
                      <a:endParaRPr lang="en-US" sz="1600" dirty="0" smtClean="0"/>
                    </a:p>
                  </a:txBody>
                  <a:tcPr/>
                </a:tc>
                <a:tc>
                  <a:txBody>
                    <a:bodyPr/>
                    <a:lstStyle/>
                    <a:p>
                      <a:pPr algn="ctr"/>
                      <a:endParaRPr lang="sl-SI" sz="1600" dirty="0"/>
                    </a:p>
                  </a:txBody>
                  <a:tcPr/>
                </a:tc>
                <a:extLst>
                  <a:ext uri="{0D108BD9-81ED-4DB2-BD59-A6C34878D82A}">
                    <a16:rowId xmlns:a16="http://schemas.microsoft.com/office/drawing/2014/main" val="3296488398"/>
                  </a:ext>
                </a:extLst>
              </a:tr>
              <a:tr h="27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eInvoices</a:t>
                      </a:r>
                      <a:endParaRPr lang="en-US" sz="1600" dirty="0" smtClean="0"/>
                    </a:p>
                  </a:txBody>
                  <a:tcPr/>
                </a:tc>
                <a:tc>
                  <a:txBody>
                    <a:bodyPr/>
                    <a:lstStyle/>
                    <a:p>
                      <a:pPr algn="ctr"/>
                      <a:endParaRPr lang="sl-SI" sz="1600" dirty="0"/>
                    </a:p>
                  </a:txBody>
                  <a:tcPr/>
                </a:tc>
                <a:extLst>
                  <a:ext uri="{0D108BD9-81ED-4DB2-BD59-A6C34878D82A}">
                    <a16:rowId xmlns:a16="http://schemas.microsoft.com/office/drawing/2014/main" val="3030275465"/>
                  </a:ext>
                </a:extLst>
              </a:tr>
              <a:tr h="279802">
                <a:tc>
                  <a:txBody>
                    <a:bodyPr/>
                    <a:lstStyle/>
                    <a:p>
                      <a:pPr algn="ctr"/>
                      <a:r>
                        <a:rPr lang="en-US" sz="1600" dirty="0" smtClean="0"/>
                        <a:t>Backup</a:t>
                      </a:r>
                      <a:endParaRPr lang="sl-SI" sz="1600" dirty="0"/>
                    </a:p>
                  </a:txBody>
                  <a:tcPr/>
                </a:tc>
                <a:tc>
                  <a:txBody>
                    <a:bodyPr/>
                    <a:lstStyle/>
                    <a:p>
                      <a:pPr algn="ctr"/>
                      <a:endParaRPr lang="sl-SI" sz="1600" dirty="0"/>
                    </a:p>
                  </a:txBody>
                  <a:tcPr/>
                </a:tc>
                <a:extLst>
                  <a:ext uri="{0D108BD9-81ED-4DB2-BD59-A6C34878D82A}">
                    <a16:rowId xmlns:a16="http://schemas.microsoft.com/office/drawing/2014/main" val="3498023203"/>
                  </a:ext>
                </a:extLst>
              </a:tr>
            </a:tbl>
          </a:graphicData>
        </a:graphic>
      </p:graphicFrame>
    </p:spTree>
    <p:extLst>
      <p:ext uri="{BB962C8B-B14F-4D97-AF65-F5344CB8AC3E}">
        <p14:creationId xmlns:p14="http://schemas.microsoft.com/office/powerpoint/2010/main" val="330406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6015" y="252883"/>
            <a:ext cx="10515600" cy="1325563"/>
          </a:xfrm>
        </p:spPr>
        <p:txBody>
          <a:bodyPr/>
          <a:lstStyle/>
          <a:p>
            <a:r>
              <a:rPr lang="sl-SI" dirty="0" err="1" smtClean="0"/>
              <a:t>Information</a:t>
            </a:r>
            <a:r>
              <a:rPr lang="sl-SI" dirty="0" smtClean="0"/>
              <a:t> </a:t>
            </a:r>
            <a:r>
              <a:rPr lang="sl-SI" dirty="0" err="1" smtClean="0"/>
              <a:t>and</a:t>
            </a:r>
            <a:r>
              <a:rPr lang="sl-SI" dirty="0" smtClean="0"/>
              <a:t> </a:t>
            </a:r>
            <a:r>
              <a:rPr lang="sl-SI" dirty="0" err="1" smtClean="0"/>
              <a:t>prices</a:t>
            </a:r>
            <a:endParaRPr lang="sl-SI" dirty="0"/>
          </a:p>
        </p:txBody>
      </p:sp>
      <p:pic>
        <p:nvPicPr>
          <p:cNvPr id="9" name="Picture 8"/>
          <p:cNvPicPr>
            <a:picLocks noChangeAspect="1"/>
          </p:cNvPicPr>
          <p:nvPr/>
        </p:nvPicPr>
        <p:blipFill>
          <a:blip r:embed="rId2"/>
          <a:stretch>
            <a:fillRect/>
          </a:stretch>
        </p:blipFill>
        <p:spPr>
          <a:xfrm>
            <a:off x="373989" y="3142854"/>
            <a:ext cx="4439748" cy="3186865"/>
          </a:xfrm>
          <a:prstGeom prst="rect">
            <a:avLst/>
          </a:prstGeom>
        </p:spPr>
      </p:pic>
      <p:pic>
        <p:nvPicPr>
          <p:cNvPr id="10" name="Picture 9"/>
          <p:cNvPicPr>
            <a:picLocks noChangeAspect="1"/>
          </p:cNvPicPr>
          <p:nvPr/>
        </p:nvPicPr>
        <p:blipFill>
          <a:blip r:embed="rId3"/>
          <a:stretch>
            <a:fillRect/>
          </a:stretch>
        </p:blipFill>
        <p:spPr>
          <a:xfrm>
            <a:off x="5271951" y="1401690"/>
            <a:ext cx="6640368" cy="2928572"/>
          </a:xfrm>
          <a:prstGeom prst="rect">
            <a:avLst/>
          </a:prstGeom>
        </p:spPr>
      </p:pic>
      <p:sp>
        <p:nvSpPr>
          <p:cNvPr id="11" name="Content Placeholder 2"/>
          <p:cNvSpPr txBox="1">
            <a:spLocks/>
          </p:cNvSpPr>
          <p:nvPr/>
        </p:nvSpPr>
        <p:spPr>
          <a:xfrm>
            <a:off x="5271951" y="5127319"/>
            <a:ext cx="6430302" cy="1178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sl-SI" sz="2800" kern="1200" dirty="0">
                <a:solidFill>
                  <a:schemeClr val="tx1"/>
                </a:solidFill>
                <a:latin typeface="Titillium" panose="00000500000000000000" pitchFamily="50"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sl-SI" sz="2400" kern="1200" dirty="0">
                <a:solidFill>
                  <a:schemeClr val="tx1"/>
                </a:solidFill>
                <a:latin typeface="Titillium" panose="00000500000000000000" pitchFamily="50"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sl-SI" sz="2000" kern="1200" dirty="0">
                <a:solidFill>
                  <a:schemeClr val="tx1"/>
                </a:solidFill>
                <a:latin typeface="Titillium" panose="00000500000000000000" pitchFamily="50"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sl-SI" sz="1800" kern="1200" dirty="0">
                <a:solidFill>
                  <a:schemeClr val="tx1"/>
                </a:solidFill>
                <a:latin typeface="Titillium" panose="00000500000000000000" pitchFamily="50"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sl-SI" sz="1800" kern="1200" dirty="0">
                <a:solidFill>
                  <a:schemeClr val="tx1"/>
                </a:solidFill>
                <a:latin typeface="Titillium" panose="00000500000000000000" pitchFamily="50"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smtClean="0"/>
          </a:p>
        </p:txBody>
      </p:sp>
      <p:graphicFrame>
        <p:nvGraphicFramePr>
          <p:cNvPr id="12" name="Table 11"/>
          <p:cNvGraphicFramePr>
            <a:graphicFrameLocks noGrp="1"/>
          </p:cNvGraphicFramePr>
          <p:nvPr>
            <p:extLst>
              <p:ext uri="{D42A27DB-BD31-4B8C-83A1-F6EECF244321}">
                <p14:modId xmlns:p14="http://schemas.microsoft.com/office/powerpoint/2010/main" val="3804584682"/>
              </p:ext>
            </p:extLst>
          </p:nvPr>
        </p:nvGraphicFramePr>
        <p:xfrm>
          <a:off x="373989" y="1401690"/>
          <a:ext cx="4439748" cy="1362531"/>
        </p:xfrm>
        <a:graphic>
          <a:graphicData uri="http://schemas.openxmlformats.org/drawingml/2006/table">
            <a:tbl>
              <a:tblPr firstRow="1" bandRow="1">
                <a:tableStyleId>{00A15C55-8517-42AA-B614-E9B94910E393}</a:tableStyleId>
              </a:tblPr>
              <a:tblGrid>
                <a:gridCol w="4439748">
                  <a:extLst>
                    <a:ext uri="{9D8B030D-6E8A-4147-A177-3AD203B41FA5}">
                      <a16:colId xmlns:a16="http://schemas.microsoft.com/office/drawing/2014/main" val="2781750273"/>
                    </a:ext>
                  </a:extLst>
                </a:gridCol>
              </a:tblGrid>
              <a:tr h="1362531">
                <a:tc>
                  <a:txBody>
                    <a:bodyPr/>
                    <a:lstStyle/>
                    <a:p>
                      <a:pPr marL="0" indent="0">
                        <a:buNone/>
                      </a:pPr>
                      <a:r>
                        <a:rPr lang="sl-SI" sz="1600" b="0" dirty="0" err="1" smtClean="0">
                          <a:solidFill>
                            <a:schemeClr val="tx1"/>
                          </a:solidFill>
                        </a:rPr>
                        <a:t>For</a:t>
                      </a:r>
                      <a:r>
                        <a:rPr lang="sl-SI" sz="1600" b="0" dirty="0" smtClean="0">
                          <a:solidFill>
                            <a:schemeClr val="tx1"/>
                          </a:solidFill>
                        </a:rPr>
                        <a:t> more </a:t>
                      </a:r>
                      <a:r>
                        <a:rPr lang="sl-SI" sz="1600" b="0" dirty="0" err="1" smtClean="0">
                          <a:solidFill>
                            <a:schemeClr val="tx1"/>
                          </a:solidFill>
                        </a:rPr>
                        <a:t>information</a:t>
                      </a:r>
                      <a:r>
                        <a:rPr lang="sl-SI" sz="1600" b="0" dirty="0" smtClean="0">
                          <a:solidFill>
                            <a:schemeClr val="tx1"/>
                          </a:solidFill>
                        </a:rPr>
                        <a:t> </a:t>
                      </a:r>
                      <a:r>
                        <a:rPr lang="sl-SI" sz="1600" b="0" dirty="0" err="1" smtClean="0">
                          <a:solidFill>
                            <a:schemeClr val="tx1"/>
                          </a:solidFill>
                        </a:rPr>
                        <a:t>visit</a:t>
                      </a:r>
                      <a:r>
                        <a:rPr lang="sl-SI" sz="1600" b="0" dirty="0" smtClean="0">
                          <a:solidFill>
                            <a:schemeClr val="tx1"/>
                          </a:solidFill>
                        </a:rPr>
                        <a:t> </a:t>
                      </a:r>
                      <a:r>
                        <a:rPr lang="sl-SI" sz="1600" b="0" dirty="0" err="1" smtClean="0">
                          <a:solidFill>
                            <a:schemeClr val="tx1"/>
                          </a:solidFill>
                        </a:rPr>
                        <a:t>Datalab</a:t>
                      </a:r>
                      <a:r>
                        <a:rPr lang="sl-SI" sz="1600" b="0" dirty="0" smtClean="0">
                          <a:solidFill>
                            <a:schemeClr val="tx1"/>
                          </a:solidFill>
                        </a:rPr>
                        <a:t> </a:t>
                      </a:r>
                      <a:r>
                        <a:rPr lang="sl-SI" sz="1600" b="0" dirty="0" err="1" smtClean="0">
                          <a:solidFill>
                            <a:schemeClr val="tx1"/>
                          </a:solidFill>
                        </a:rPr>
                        <a:t>local</a:t>
                      </a:r>
                      <a:r>
                        <a:rPr lang="sl-SI" sz="1600" b="0" dirty="0" smtClean="0">
                          <a:solidFill>
                            <a:schemeClr val="tx1"/>
                          </a:solidFill>
                        </a:rPr>
                        <a:t> </a:t>
                      </a:r>
                      <a:r>
                        <a:rPr lang="sl-SI" sz="1600" b="0" dirty="0" err="1" smtClean="0">
                          <a:solidFill>
                            <a:schemeClr val="tx1"/>
                          </a:solidFill>
                        </a:rPr>
                        <a:t>web</a:t>
                      </a:r>
                      <a:r>
                        <a:rPr lang="sl-SI" sz="1600" b="0" dirty="0" smtClean="0">
                          <a:solidFill>
                            <a:schemeClr val="tx1"/>
                          </a:solidFill>
                        </a:rPr>
                        <a:t> </a:t>
                      </a:r>
                      <a:r>
                        <a:rPr lang="sl-SI" sz="1600" b="0" dirty="0" err="1" smtClean="0">
                          <a:solidFill>
                            <a:schemeClr val="tx1"/>
                          </a:solidFill>
                        </a:rPr>
                        <a:t>page</a:t>
                      </a:r>
                      <a:r>
                        <a:rPr lang="sl-SI" sz="1600" b="0" dirty="0" smtClean="0">
                          <a:solidFill>
                            <a:schemeClr val="tx1"/>
                          </a:solidFill>
                        </a:rPr>
                        <a:t>:  </a:t>
                      </a:r>
                    </a:p>
                    <a:p>
                      <a:endParaRPr lang="sl-SI" sz="1600" b="0" dirty="0" smtClean="0">
                        <a:solidFill>
                          <a:schemeClr val="tx1"/>
                        </a:solidFill>
                        <a:hlinkClick r:id="rId4"/>
                      </a:endParaRPr>
                    </a:p>
                    <a:p>
                      <a:r>
                        <a:rPr lang="sl-SI" sz="1600" b="0" dirty="0" smtClean="0">
                          <a:solidFill>
                            <a:schemeClr val="tx1"/>
                          </a:solidFill>
                          <a:hlinkClick r:id="rId4"/>
                        </a:rPr>
                        <a:t>https://www.datalab.xx</a:t>
                      </a:r>
                      <a:r>
                        <a:rPr lang="sl-SI" sz="1600" b="0" dirty="0" smtClean="0">
                          <a:solidFill>
                            <a:schemeClr val="tx1"/>
                          </a:solidFill>
                        </a:rPr>
                        <a:t> </a:t>
                      </a:r>
                    </a:p>
                    <a:p>
                      <a:endParaRPr lang="sl-SI" sz="1600" b="0" dirty="0" smtClean="0">
                        <a:solidFill>
                          <a:schemeClr val="tx1"/>
                        </a:solidFill>
                      </a:endParaRPr>
                    </a:p>
                    <a:p>
                      <a:r>
                        <a:rPr lang="sl-SI" sz="1600" b="0" dirty="0" smtClean="0">
                          <a:solidFill>
                            <a:schemeClr val="tx1"/>
                          </a:solidFill>
                        </a:rPr>
                        <a:t>Go to </a:t>
                      </a:r>
                      <a:r>
                        <a:rPr lang="sl-SI" sz="1600" b="0" dirty="0" err="1" smtClean="0">
                          <a:solidFill>
                            <a:schemeClr val="tx1"/>
                          </a:solidFill>
                        </a:rPr>
                        <a:t>Solutions</a:t>
                      </a:r>
                      <a:r>
                        <a:rPr lang="sl-SI" sz="1600" b="0" dirty="0" smtClean="0">
                          <a:solidFill>
                            <a:schemeClr val="tx1"/>
                          </a:solidFill>
                        </a:rPr>
                        <a:t> -&gt; </a:t>
                      </a:r>
                      <a:r>
                        <a:rPr lang="sl-SI" sz="1600" b="0" dirty="0" err="1" smtClean="0">
                          <a:solidFill>
                            <a:schemeClr val="tx1"/>
                          </a:solidFill>
                        </a:rPr>
                        <a:t>eBusiness</a:t>
                      </a:r>
                      <a:endParaRPr lang="sl-SI"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56266844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83611335"/>
              </p:ext>
            </p:extLst>
          </p:nvPr>
        </p:nvGraphicFramePr>
        <p:xfrm>
          <a:off x="6372260" y="4775511"/>
          <a:ext cx="4439749" cy="1530696"/>
        </p:xfrm>
        <a:graphic>
          <a:graphicData uri="http://schemas.openxmlformats.org/drawingml/2006/table">
            <a:tbl>
              <a:tblPr firstRow="1" bandRow="1">
                <a:tableStyleId>{00A15C55-8517-42AA-B614-E9B94910E393}</a:tableStyleId>
              </a:tblPr>
              <a:tblGrid>
                <a:gridCol w="4439749">
                  <a:extLst>
                    <a:ext uri="{9D8B030D-6E8A-4147-A177-3AD203B41FA5}">
                      <a16:colId xmlns:a16="http://schemas.microsoft.com/office/drawing/2014/main" val="2781750273"/>
                    </a:ext>
                  </a:extLst>
                </a:gridCol>
              </a:tblGrid>
              <a:tr h="1530696">
                <a:tc>
                  <a:txBody>
                    <a:bodyPr/>
                    <a:lstStyle/>
                    <a:p>
                      <a:pPr marL="0" indent="0">
                        <a:buFont typeface="Arial" panose="020B0604020202020204" pitchFamily="34" charset="0"/>
                        <a:buNone/>
                      </a:pPr>
                      <a:r>
                        <a:rPr lang="en-US" sz="1600" b="0" dirty="0" smtClean="0">
                          <a:solidFill>
                            <a:schemeClr val="tx1"/>
                          </a:solidFill>
                        </a:rPr>
                        <a:t>For price</a:t>
                      </a:r>
                      <a:r>
                        <a:rPr lang="sl-SI" sz="1600" b="0" dirty="0" smtClean="0">
                          <a:solidFill>
                            <a:schemeClr val="tx1"/>
                          </a:solidFill>
                        </a:rPr>
                        <a:t> list</a:t>
                      </a:r>
                      <a:r>
                        <a:rPr lang="en-US" sz="1600" b="0" dirty="0" smtClean="0">
                          <a:solidFill>
                            <a:schemeClr val="tx1"/>
                          </a:solidFill>
                        </a:rPr>
                        <a:t> visit </a:t>
                      </a:r>
                      <a:r>
                        <a:rPr lang="en-US" sz="1600" b="0" dirty="0" err="1" smtClean="0">
                          <a:solidFill>
                            <a:schemeClr val="tx1"/>
                          </a:solidFill>
                        </a:rPr>
                        <a:t>Datalab</a:t>
                      </a:r>
                      <a:r>
                        <a:rPr lang="en-US" sz="1600" b="0" dirty="0" smtClean="0">
                          <a:solidFill>
                            <a:schemeClr val="tx1"/>
                          </a:solidFill>
                        </a:rPr>
                        <a:t> local web page:  </a:t>
                      </a:r>
                      <a:endParaRPr lang="sl-SI" sz="1600" b="0" dirty="0" smtClean="0">
                        <a:solidFill>
                          <a:schemeClr val="tx1"/>
                        </a:solidFill>
                      </a:endParaRPr>
                    </a:p>
                    <a:p>
                      <a:pPr marL="0" indent="0">
                        <a:buFont typeface="Arial" panose="020B0604020202020204" pitchFamily="34" charset="0"/>
                        <a:buNone/>
                      </a:pPr>
                      <a:endParaRPr lang="en-US" sz="1600" b="0" dirty="0" smtClean="0">
                        <a:solidFill>
                          <a:schemeClr val="tx1"/>
                        </a:solidFill>
                      </a:endParaRPr>
                    </a:p>
                    <a:p>
                      <a:r>
                        <a:rPr lang="en-US" sz="1600" b="0" dirty="0" smtClean="0">
                          <a:solidFill>
                            <a:schemeClr val="tx1"/>
                          </a:solidFill>
                          <a:hlinkClick r:id="rId4"/>
                        </a:rPr>
                        <a:t>https://www.datalab.xx</a:t>
                      </a:r>
                      <a:r>
                        <a:rPr lang="en-US" sz="1600" b="0" dirty="0" smtClean="0">
                          <a:solidFill>
                            <a:schemeClr val="tx1"/>
                          </a:solidFill>
                        </a:rPr>
                        <a:t> </a:t>
                      </a:r>
                      <a:endParaRPr lang="sl-SI" sz="1600" b="0" dirty="0" smtClean="0">
                        <a:solidFill>
                          <a:schemeClr val="tx1"/>
                        </a:solidFill>
                      </a:endParaRPr>
                    </a:p>
                    <a:p>
                      <a:endParaRPr lang="en-US" sz="1600" b="0" dirty="0" smtClean="0">
                        <a:solidFill>
                          <a:schemeClr val="tx1"/>
                        </a:solidFill>
                      </a:endParaRPr>
                    </a:p>
                    <a:p>
                      <a:r>
                        <a:rPr lang="en-US" sz="1600" b="0" dirty="0" smtClean="0">
                          <a:solidFill>
                            <a:schemeClr val="tx1"/>
                          </a:solidFill>
                        </a:rPr>
                        <a:t>Go to Prices -&gt; price list of e-business services</a:t>
                      </a:r>
                      <a:endParaRPr lang="en-US" sz="1600" b="0" dirty="0" smtClean="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562668447"/>
                  </a:ext>
                </a:extLst>
              </a:tr>
            </a:tbl>
          </a:graphicData>
        </a:graphic>
      </p:graphicFrame>
    </p:spTree>
    <p:extLst>
      <p:ext uri="{BB962C8B-B14F-4D97-AF65-F5344CB8AC3E}">
        <p14:creationId xmlns:p14="http://schemas.microsoft.com/office/powerpoint/2010/main" val="199060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dirty="0" err="1" smtClean="0"/>
              <a:t>Transactional</a:t>
            </a:r>
            <a:r>
              <a:rPr lang="sl-SI" dirty="0" smtClean="0"/>
              <a:t> </a:t>
            </a:r>
            <a:r>
              <a:rPr lang="sl-SI" dirty="0" err="1" smtClean="0"/>
              <a:t>services</a:t>
            </a:r>
            <a:endParaRPr lang="sl-SI" dirty="0"/>
          </a:p>
        </p:txBody>
      </p:sp>
      <p:sp>
        <p:nvSpPr>
          <p:cNvPr id="3" name="Content Placeholder 2"/>
          <p:cNvSpPr>
            <a:spLocks noGrp="1"/>
          </p:cNvSpPr>
          <p:nvPr>
            <p:ph sz="quarter" idx="10"/>
          </p:nvPr>
        </p:nvSpPr>
        <p:spPr>
          <a:xfrm>
            <a:off x="737752" y="1399771"/>
            <a:ext cx="11065365" cy="5221746"/>
          </a:xfrm>
        </p:spPr>
        <p:txBody>
          <a:bodyPr>
            <a:noAutofit/>
          </a:bodyPr>
          <a:lstStyle/>
          <a:p>
            <a:pPr marL="0" indent="0">
              <a:lnSpc>
                <a:spcPct val="120000"/>
              </a:lnSpc>
              <a:buNone/>
            </a:pPr>
            <a:endParaRPr lang="sl-SI" sz="1200" dirty="0" smtClean="0"/>
          </a:p>
          <a:p>
            <a:pPr marL="0" indent="0">
              <a:lnSpc>
                <a:spcPct val="120000"/>
              </a:lnSpc>
              <a:buNone/>
            </a:pPr>
            <a:r>
              <a:rPr lang="en-US" sz="2000" b="1" dirty="0" err="1" smtClean="0"/>
              <a:t>eDocumentation</a:t>
            </a:r>
            <a:r>
              <a:rPr lang="en-US" sz="2000" b="1" dirty="0" smtClean="0"/>
              <a:t> subscription</a:t>
            </a:r>
            <a:br>
              <a:rPr lang="en-US" sz="2000" b="1" dirty="0" smtClean="0"/>
            </a:br>
            <a:endParaRPr lang="en-US" sz="2000" b="1" dirty="0" smtClean="0"/>
          </a:p>
          <a:p>
            <a:pPr>
              <a:lnSpc>
                <a:spcPct val="120000"/>
              </a:lnSpc>
            </a:pPr>
            <a:r>
              <a:rPr lang="en-US" sz="2000" dirty="0" smtClean="0"/>
              <a:t>It is mandatory for using any kind of </a:t>
            </a:r>
            <a:r>
              <a:rPr lang="en-US" sz="2000" dirty="0" err="1" smtClean="0"/>
              <a:t>eDocumentation</a:t>
            </a:r>
            <a:r>
              <a:rPr lang="en-US" sz="2000" dirty="0" smtClean="0"/>
              <a:t>. </a:t>
            </a:r>
          </a:p>
          <a:p>
            <a:pPr>
              <a:lnSpc>
                <a:spcPct val="120000"/>
              </a:lnSpc>
            </a:pPr>
            <a:r>
              <a:rPr lang="en-US" sz="2000" dirty="0" smtClean="0"/>
              <a:t>There‘s only one </a:t>
            </a:r>
            <a:r>
              <a:rPr lang="en-US" sz="2000" dirty="0" err="1" smtClean="0"/>
              <a:t>eDocumentation</a:t>
            </a:r>
            <a:r>
              <a:rPr lang="en-US" sz="2000" dirty="0" smtClean="0"/>
              <a:t> subscription for any type of file storage or for combinations of different types of file storage.</a:t>
            </a:r>
          </a:p>
          <a:p>
            <a:pPr>
              <a:lnSpc>
                <a:spcPct val="120000"/>
              </a:lnSpc>
            </a:pPr>
            <a:r>
              <a:rPr lang="en-US" sz="2000" dirty="0" err="1" smtClean="0"/>
              <a:t>eDocumentation</a:t>
            </a:r>
            <a:r>
              <a:rPr lang="en-US" sz="2000" dirty="0" smtClean="0"/>
              <a:t> subscription is already included in Local </a:t>
            </a:r>
            <a:r>
              <a:rPr lang="en-US" sz="2000" dirty="0" err="1" smtClean="0"/>
              <a:t>eDocumentation</a:t>
            </a:r>
            <a:r>
              <a:rPr lang="en-US" sz="2000" dirty="0" smtClean="0"/>
              <a:t> service (no </a:t>
            </a:r>
            <a:r>
              <a:rPr lang="en-US" sz="2000" dirty="0" err="1" smtClean="0"/>
              <a:t>sep</a:t>
            </a:r>
            <a:r>
              <a:rPr lang="sl-SI" sz="2000" dirty="0" smtClean="0"/>
              <a:t>a</a:t>
            </a:r>
            <a:r>
              <a:rPr lang="en-US" sz="2000" dirty="0" smtClean="0"/>
              <a:t>rate subscription is needed). </a:t>
            </a:r>
          </a:p>
        </p:txBody>
      </p:sp>
      <p:pic>
        <p:nvPicPr>
          <p:cNvPr id="4" name="Picture 3"/>
          <p:cNvPicPr>
            <a:picLocks noChangeAspect="1"/>
          </p:cNvPicPr>
          <p:nvPr/>
        </p:nvPicPr>
        <p:blipFill>
          <a:blip r:embed="rId2"/>
          <a:stretch>
            <a:fillRect/>
          </a:stretch>
        </p:blipFill>
        <p:spPr>
          <a:xfrm>
            <a:off x="3693787" y="4614676"/>
            <a:ext cx="3495288" cy="2082906"/>
          </a:xfrm>
          <a:prstGeom prst="rect">
            <a:avLst/>
          </a:prstGeom>
        </p:spPr>
      </p:pic>
    </p:spTree>
    <p:extLst>
      <p:ext uri="{BB962C8B-B14F-4D97-AF65-F5344CB8AC3E}">
        <p14:creationId xmlns:p14="http://schemas.microsoft.com/office/powerpoint/2010/main" val="64387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dirty="0" err="1" smtClean="0"/>
              <a:t>Transactional</a:t>
            </a:r>
            <a:r>
              <a:rPr lang="sl-SI" dirty="0" smtClean="0"/>
              <a:t> </a:t>
            </a:r>
            <a:r>
              <a:rPr lang="sl-SI" dirty="0" err="1" smtClean="0"/>
              <a:t>services</a:t>
            </a:r>
            <a:endParaRPr lang="sl-SI" dirty="0"/>
          </a:p>
        </p:txBody>
      </p:sp>
      <p:sp>
        <p:nvSpPr>
          <p:cNvPr id="3" name="Content Placeholder 2"/>
          <p:cNvSpPr>
            <a:spLocks noGrp="1"/>
          </p:cNvSpPr>
          <p:nvPr>
            <p:ph sz="quarter" idx="10"/>
          </p:nvPr>
        </p:nvSpPr>
        <p:spPr>
          <a:xfrm>
            <a:off x="737753" y="1420791"/>
            <a:ext cx="10771075" cy="5116644"/>
          </a:xfrm>
        </p:spPr>
        <p:txBody>
          <a:bodyPr>
            <a:normAutofit/>
          </a:bodyPr>
          <a:lstStyle/>
          <a:p>
            <a:pPr marL="0" indent="0">
              <a:buNone/>
            </a:pPr>
            <a:r>
              <a:rPr lang="en-US" sz="2000" b="1" dirty="0" smtClean="0"/>
              <a:t>START package</a:t>
            </a:r>
            <a:endParaRPr lang="sl-SI" sz="2000" b="1" dirty="0" smtClean="0"/>
          </a:p>
          <a:p>
            <a:pPr marL="0" indent="0">
              <a:buNone/>
            </a:pPr>
            <a:r>
              <a:rPr lang="en-US" sz="1600" dirty="0" smtClean="0"/>
              <a:t>Is for PANTHEON LX, LT and LT3 users. </a:t>
            </a:r>
            <a:endParaRPr lang="sl-SI" sz="1600" dirty="0" smtClean="0"/>
          </a:p>
          <a:p>
            <a:pPr marL="0" indent="0">
              <a:buNone/>
            </a:pPr>
            <a:r>
              <a:rPr lang="sl-SI" sz="1600" dirty="0" smtClean="0"/>
              <a:t>It i</a:t>
            </a:r>
            <a:r>
              <a:rPr lang="en-US" sz="1600" dirty="0" err="1" smtClean="0"/>
              <a:t>ncludes</a:t>
            </a:r>
            <a:r>
              <a:rPr lang="en-US" sz="1600" dirty="0" smtClean="0"/>
              <a:t>:</a:t>
            </a:r>
          </a:p>
          <a:p>
            <a:pPr lvl="2"/>
            <a:r>
              <a:rPr lang="en-US" sz="1600" dirty="0" err="1" smtClean="0"/>
              <a:t>eDocumentation</a:t>
            </a:r>
            <a:r>
              <a:rPr lang="en-US" sz="1600" dirty="0" smtClean="0"/>
              <a:t> subscription</a:t>
            </a:r>
          </a:p>
          <a:p>
            <a:pPr lvl="2"/>
            <a:r>
              <a:rPr lang="en-US" sz="1600" dirty="0" smtClean="0"/>
              <a:t>1 GB of file space storage</a:t>
            </a:r>
            <a:r>
              <a:rPr lang="sl-SI" sz="1600" dirty="0" smtClean="0"/>
              <a:t> on </a:t>
            </a:r>
            <a:r>
              <a:rPr lang="sl-SI" sz="1600" dirty="0" err="1" smtClean="0"/>
              <a:t>cloud</a:t>
            </a:r>
            <a:endParaRPr lang="en-US" sz="1600" dirty="0" smtClean="0"/>
          </a:p>
          <a:p>
            <a:pPr lvl="2"/>
            <a:r>
              <a:rPr lang="en-US" sz="1600" dirty="0" err="1" smtClean="0"/>
              <a:t>eInvoices</a:t>
            </a:r>
            <a:r>
              <a:rPr lang="sl-SI" sz="1600" dirty="0" smtClean="0">
                <a:solidFill>
                  <a:srgbClr val="FF0000"/>
                </a:solidFill>
              </a:rPr>
              <a:t>*</a:t>
            </a:r>
          </a:p>
          <a:p>
            <a:pPr marL="0" indent="0">
              <a:buNone/>
            </a:pPr>
            <a:r>
              <a:rPr lang="sl-SI" sz="1400" dirty="0">
                <a:solidFill>
                  <a:srgbClr val="FF0000"/>
                </a:solidFill>
              </a:rPr>
              <a:t>*</a:t>
            </a:r>
            <a:r>
              <a:rPr lang="en-US" sz="1400" dirty="0" smtClean="0"/>
              <a:t>Not available in all countries. The quantity of included </a:t>
            </a:r>
            <a:r>
              <a:rPr lang="en-US" sz="1400" dirty="0" err="1" smtClean="0"/>
              <a:t>eInvoices</a:t>
            </a:r>
            <a:r>
              <a:rPr lang="en-US" sz="1400" dirty="0" smtClean="0"/>
              <a:t> vary in each country</a:t>
            </a:r>
            <a:r>
              <a:rPr lang="sl-SI" sz="1400" dirty="0" smtClean="0"/>
              <a:t>.</a:t>
            </a:r>
            <a:endParaRPr lang="en-US" sz="1400" dirty="0" smtClean="0"/>
          </a:p>
          <a:p>
            <a:pPr marL="0" indent="0">
              <a:buNone/>
            </a:pPr>
            <a:r>
              <a:rPr lang="sl-SI" sz="2000" b="1" dirty="0" smtClean="0"/>
              <a:t/>
            </a:r>
            <a:br>
              <a:rPr lang="sl-SI" sz="2000" b="1" dirty="0" smtClean="0"/>
            </a:br>
            <a:r>
              <a:rPr lang="en-US" sz="2000" b="1" dirty="0" err="1" smtClean="0"/>
              <a:t>ePost</a:t>
            </a:r>
            <a:endParaRPr lang="en-US" sz="2000" b="1" dirty="0" smtClean="0"/>
          </a:p>
          <a:p>
            <a:pPr marL="0" indent="0">
              <a:buNone/>
            </a:pPr>
            <a:r>
              <a:rPr lang="en-US" sz="1600" dirty="0" smtClean="0"/>
              <a:t>Is a system for recognizing the content of scanned invoices or. documents in PDF format, which enables the capture and recognition of data from a paper document in the form of an </a:t>
            </a:r>
            <a:r>
              <a:rPr lang="en-US" sz="1600" dirty="0" err="1" smtClean="0"/>
              <a:t>eInvoice</a:t>
            </a:r>
            <a:r>
              <a:rPr lang="en-US" sz="1600" dirty="0" smtClean="0"/>
              <a:t> (xml format).</a:t>
            </a:r>
          </a:p>
          <a:p>
            <a:pPr marL="0" indent="0">
              <a:buNone/>
            </a:pPr>
            <a:r>
              <a:rPr lang="sl-SI" sz="1600" b="1" dirty="0" smtClean="0"/>
              <a:t/>
            </a:r>
            <a:br>
              <a:rPr lang="sl-SI" sz="1600" b="1" dirty="0" smtClean="0"/>
            </a:br>
            <a:r>
              <a:rPr lang="sl-SI" sz="1600" b="1" dirty="0" smtClean="0"/>
              <a:t/>
            </a:r>
            <a:br>
              <a:rPr lang="sl-SI" sz="1600" b="1" dirty="0" smtClean="0"/>
            </a:br>
            <a:r>
              <a:rPr lang="en-US" sz="2000" b="1" dirty="0" err="1" smtClean="0"/>
              <a:t>eInvoices</a:t>
            </a:r>
            <a:endParaRPr lang="en-US" sz="2000" b="1" dirty="0" smtClean="0"/>
          </a:p>
          <a:p>
            <a:pPr marL="0" indent="0">
              <a:buNone/>
            </a:pPr>
            <a:r>
              <a:rPr lang="en-US" sz="1600" dirty="0" smtClean="0"/>
              <a:t>Sending and receiving </a:t>
            </a:r>
            <a:r>
              <a:rPr lang="en-US" sz="1600" dirty="0" err="1" smtClean="0"/>
              <a:t>inv</a:t>
            </a:r>
            <a:r>
              <a:rPr lang="sl-SI" sz="1600" dirty="0" smtClean="0"/>
              <a:t>o</a:t>
            </a:r>
            <a:r>
              <a:rPr lang="en-US" sz="1600" dirty="0" smtClean="0"/>
              <a:t>ices in electronic way in XML format, which enables user to manage their business faster, easier and with lower costs.</a:t>
            </a:r>
            <a:endParaRPr lang="en-US" sz="1600" dirty="0"/>
          </a:p>
        </p:txBody>
      </p:sp>
      <p:pic>
        <p:nvPicPr>
          <p:cNvPr id="5" name="Picture 4"/>
          <p:cNvPicPr>
            <a:picLocks noChangeAspect="1"/>
          </p:cNvPicPr>
          <p:nvPr/>
        </p:nvPicPr>
        <p:blipFill>
          <a:blip r:embed="rId2"/>
          <a:stretch>
            <a:fillRect/>
          </a:stretch>
        </p:blipFill>
        <p:spPr>
          <a:xfrm>
            <a:off x="8893709" y="1420791"/>
            <a:ext cx="1828571" cy="1704762"/>
          </a:xfrm>
          <a:prstGeom prst="rect">
            <a:avLst/>
          </a:prstGeom>
        </p:spPr>
      </p:pic>
    </p:spTree>
    <p:extLst>
      <p:ext uri="{BB962C8B-B14F-4D97-AF65-F5344CB8AC3E}">
        <p14:creationId xmlns:p14="http://schemas.microsoft.com/office/powerpoint/2010/main" val="861448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sl-SI" b="1" dirty="0" err="1" smtClean="0"/>
              <a:t>Licensing</a:t>
            </a:r>
            <a:endParaRPr lang="sl-SI" b="1" dirty="0"/>
          </a:p>
        </p:txBody>
      </p:sp>
      <p:sp>
        <p:nvSpPr>
          <p:cNvPr id="3" name="Content Placeholder 2"/>
          <p:cNvSpPr>
            <a:spLocks noGrp="1"/>
          </p:cNvSpPr>
          <p:nvPr>
            <p:ph sz="quarter" idx="10"/>
          </p:nvPr>
        </p:nvSpPr>
        <p:spPr>
          <a:xfrm>
            <a:off x="737753" y="1925287"/>
            <a:ext cx="9236564" cy="4556347"/>
          </a:xfrm>
        </p:spPr>
        <p:txBody>
          <a:bodyPr>
            <a:normAutofit/>
          </a:bodyPr>
          <a:lstStyle/>
          <a:p>
            <a:pPr marL="0" indent="0">
              <a:buNone/>
            </a:pPr>
            <a:r>
              <a:rPr lang="en-US" b="1" dirty="0"/>
              <a:t>Backup, eDocumentation and ePost</a:t>
            </a:r>
            <a:endParaRPr lang="en-US" dirty="0"/>
          </a:p>
          <a:p>
            <a:pPr lvl="1"/>
            <a:r>
              <a:rPr lang="en-US" sz="2000" dirty="0"/>
              <a:t>Apply to PANTHEON user (owned or host) VAT number. </a:t>
            </a:r>
            <a:r>
              <a:rPr lang="en-US" sz="2000" dirty="0"/>
              <a:t>When activated, they apply for all databases on all serial numbers for this user</a:t>
            </a:r>
            <a:r>
              <a:rPr lang="en-US" sz="2000" dirty="0" smtClean="0"/>
              <a:t>.</a:t>
            </a:r>
            <a:r>
              <a:rPr lang="sl-SI" sz="2000" dirty="0" smtClean="0"/>
              <a:t/>
            </a:r>
            <a:br>
              <a:rPr lang="sl-SI" sz="2000" dirty="0" smtClean="0"/>
            </a:br>
            <a:endParaRPr lang="sl-SI" sz="2000" dirty="0" smtClean="0"/>
          </a:p>
          <a:p>
            <a:pPr marL="457200" lvl="1" indent="0">
              <a:buNone/>
            </a:pPr>
            <a:r>
              <a:rPr lang="sl-SI" dirty="0" smtClean="0"/>
              <a:t/>
            </a:r>
            <a:br>
              <a:rPr lang="sl-SI" dirty="0" smtClean="0"/>
            </a:br>
            <a:endParaRPr lang="en-US" dirty="0"/>
          </a:p>
          <a:p>
            <a:pPr marL="0" indent="0">
              <a:buNone/>
            </a:pPr>
            <a:r>
              <a:rPr lang="en-US" b="1" dirty="0"/>
              <a:t>eInvoices and certified eDocumentation</a:t>
            </a:r>
            <a:endParaRPr lang="en-US" dirty="0"/>
          </a:p>
          <a:p>
            <a:pPr lvl="1"/>
            <a:r>
              <a:rPr lang="en-US" sz="2000" dirty="0"/>
              <a:t>Apply to PANTHEON user's database VAT number (owned or host). </a:t>
            </a:r>
            <a:r>
              <a:rPr lang="en-US" sz="2000" dirty="0"/>
              <a:t>When activated, they apply for </a:t>
            </a:r>
            <a:r>
              <a:rPr lang="sl-SI" sz="2000" dirty="0" err="1" smtClean="0"/>
              <a:t>only</a:t>
            </a:r>
            <a:r>
              <a:rPr lang="sl-SI" sz="2000" dirty="0" smtClean="0"/>
              <a:t> one </a:t>
            </a:r>
            <a:r>
              <a:rPr lang="en-US" sz="2000" dirty="0" smtClean="0"/>
              <a:t>specific </a:t>
            </a:r>
            <a:r>
              <a:rPr lang="en-US" sz="2000" dirty="0"/>
              <a:t>database with their VAT number</a:t>
            </a:r>
            <a:r>
              <a:rPr lang="en-US" sz="2000" dirty="0" smtClean="0"/>
              <a:t>.</a:t>
            </a:r>
            <a:endParaRPr lang="en-US" sz="2000" dirty="0"/>
          </a:p>
        </p:txBody>
      </p:sp>
    </p:spTree>
    <p:extLst>
      <p:ext uri="{BB962C8B-B14F-4D97-AF65-F5344CB8AC3E}">
        <p14:creationId xmlns:p14="http://schemas.microsoft.com/office/powerpoint/2010/main" val="312349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en-US" b="1" dirty="0"/>
              <a:t>Example for </a:t>
            </a:r>
            <a:r>
              <a:rPr lang="en-US" b="1" dirty="0" err="1"/>
              <a:t>eDocumentation</a:t>
            </a:r>
            <a:r>
              <a:rPr lang="en-US" b="1" dirty="0"/>
              <a:t>: </a:t>
            </a:r>
            <a:endParaRPr lang="sl-SI" dirty="0"/>
          </a:p>
        </p:txBody>
      </p:sp>
      <p:sp>
        <p:nvSpPr>
          <p:cNvPr id="3" name="Content Placeholder 2"/>
          <p:cNvSpPr>
            <a:spLocks noGrp="1"/>
          </p:cNvSpPr>
          <p:nvPr>
            <p:ph sz="quarter" idx="10"/>
          </p:nvPr>
        </p:nvSpPr>
        <p:spPr>
          <a:xfrm>
            <a:off x="737753" y="1362315"/>
            <a:ext cx="10010603" cy="4556347"/>
          </a:xfrm>
        </p:spPr>
        <p:txBody>
          <a:bodyPr>
            <a:normAutofit/>
          </a:bodyPr>
          <a:lstStyle/>
          <a:p>
            <a:pPr marL="0" indent="0">
              <a:buNone/>
            </a:pPr>
            <a:r>
              <a:rPr lang="en-US" sz="1600" dirty="0" smtClean="0"/>
              <a:t>PANTHEON user is an accounting service ACC d.o.o. They have 6 different databases for their clients (total </a:t>
            </a:r>
            <a:r>
              <a:rPr lang="en-US" sz="1600" dirty="0" err="1" smtClean="0"/>
              <a:t>eDocumentation</a:t>
            </a:r>
            <a:r>
              <a:rPr lang="en-US" sz="1600" dirty="0" smtClean="0"/>
              <a:t> space would be 60 GB), 1 production and 1 test database for their business (with total 2 GB of </a:t>
            </a:r>
            <a:r>
              <a:rPr lang="en-US" sz="1600" dirty="0" err="1" smtClean="0"/>
              <a:t>eDocumentation</a:t>
            </a:r>
            <a:r>
              <a:rPr lang="en-US" sz="1600" dirty="0" smtClean="0"/>
              <a:t> space).        </a:t>
            </a:r>
          </a:p>
          <a:p>
            <a:pPr marL="0" indent="0">
              <a:buNone/>
            </a:pPr>
            <a:r>
              <a:rPr lang="en-US" sz="1600" dirty="0" smtClean="0"/>
              <a:t>Accounting service ACC d.o.o. orders </a:t>
            </a:r>
            <a:r>
              <a:rPr lang="en-US" sz="1600" dirty="0" err="1" smtClean="0"/>
              <a:t>eDocumentation</a:t>
            </a:r>
            <a:r>
              <a:rPr lang="en-US" sz="1600" dirty="0" smtClean="0"/>
              <a:t>. They need to have </a:t>
            </a:r>
            <a:r>
              <a:rPr lang="en-US" sz="1600" dirty="0" err="1" smtClean="0"/>
              <a:t>eDocumentation</a:t>
            </a:r>
            <a:r>
              <a:rPr lang="en-US" sz="1600" dirty="0" smtClean="0"/>
              <a:t> 100 GB package and </a:t>
            </a:r>
            <a:r>
              <a:rPr lang="en-US" sz="1600" dirty="0" err="1" smtClean="0"/>
              <a:t>eDocumentation</a:t>
            </a:r>
            <a:r>
              <a:rPr lang="en-US" sz="1600" dirty="0" smtClean="0"/>
              <a:t> subscription. When package is activated, an accounting service can use </a:t>
            </a:r>
            <a:r>
              <a:rPr lang="en-US" sz="1600" dirty="0" err="1" smtClean="0"/>
              <a:t>eDocumentation</a:t>
            </a:r>
            <a:r>
              <a:rPr lang="en-US" sz="1600" dirty="0" smtClean="0"/>
              <a:t> for all databases on all serial numbers.</a:t>
            </a:r>
          </a:p>
          <a:p>
            <a:pPr marL="0" indent="0">
              <a:buNone/>
            </a:pPr>
            <a:endParaRPr lang="en-US" sz="1800" dirty="0"/>
          </a:p>
        </p:txBody>
      </p:sp>
      <p:pic>
        <p:nvPicPr>
          <p:cNvPr id="4" name="Picture 3"/>
          <p:cNvPicPr>
            <a:picLocks noChangeAspect="1"/>
          </p:cNvPicPr>
          <p:nvPr/>
        </p:nvPicPr>
        <p:blipFill>
          <a:blip r:embed="rId2"/>
          <a:stretch>
            <a:fillRect/>
          </a:stretch>
        </p:blipFill>
        <p:spPr>
          <a:xfrm>
            <a:off x="737753" y="3169124"/>
            <a:ext cx="9944102" cy="3516696"/>
          </a:xfrm>
          <a:prstGeom prst="rect">
            <a:avLst/>
          </a:prstGeom>
        </p:spPr>
      </p:pic>
    </p:spTree>
    <p:extLst>
      <p:ext uri="{BB962C8B-B14F-4D97-AF65-F5344CB8AC3E}">
        <p14:creationId xmlns:p14="http://schemas.microsoft.com/office/powerpoint/2010/main" val="364593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7753" y="252883"/>
            <a:ext cx="10515600" cy="1325563"/>
          </a:xfrm>
        </p:spPr>
        <p:txBody>
          <a:bodyPr/>
          <a:lstStyle/>
          <a:p>
            <a:r>
              <a:rPr lang="en-US" b="1" dirty="0"/>
              <a:t>Example for </a:t>
            </a:r>
            <a:r>
              <a:rPr lang="sl-SI" b="1" dirty="0" err="1" smtClean="0"/>
              <a:t>eInvoices</a:t>
            </a:r>
            <a:r>
              <a:rPr lang="sl-SI" b="1" dirty="0" smtClean="0">
                <a:solidFill>
                  <a:srgbClr val="FF0000"/>
                </a:solidFill>
              </a:rPr>
              <a:t>*</a:t>
            </a:r>
            <a:r>
              <a:rPr lang="en-US" b="1" dirty="0" smtClean="0"/>
              <a:t>: </a:t>
            </a:r>
            <a:endParaRPr lang="sl-SI" dirty="0"/>
          </a:p>
        </p:txBody>
      </p:sp>
      <p:sp>
        <p:nvSpPr>
          <p:cNvPr id="3" name="Content Placeholder 2"/>
          <p:cNvSpPr>
            <a:spLocks noGrp="1"/>
          </p:cNvSpPr>
          <p:nvPr>
            <p:ph sz="quarter" idx="10"/>
          </p:nvPr>
        </p:nvSpPr>
        <p:spPr>
          <a:xfrm>
            <a:off x="737753" y="1362315"/>
            <a:ext cx="10010603" cy="4556347"/>
          </a:xfrm>
        </p:spPr>
        <p:txBody>
          <a:bodyPr>
            <a:normAutofit/>
          </a:bodyPr>
          <a:lstStyle/>
          <a:p>
            <a:pPr marL="0" indent="0">
              <a:buNone/>
            </a:pPr>
            <a:r>
              <a:rPr lang="en-US" sz="1600" dirty="0" err="1" smtClean="0"/>
              <a:t>eInvoices</a:t>
            </a:r>
            <a:r>
              <a:rPr lang="en-US" sz="1600" dirty="0" smtClean="0"/>
              <a:t> package has to be bought separately for companies that would like to use them. </a:t>
            </a:r>
          </a:p>
          <a:p>
            <a:pPr marL="0" indent="0">
              <a:buNone/>
            </a:pPr>
            <a:r>
              <a:rPr lang="en-US" sz="1600" dirty="0" smtClean="0"/>
              <a:t>So 6 packages for companies and 1 for ACC d.o.o.</a:t>
            </a:r>
          </a:p>
          <a:p>
            <a:pPr marL="0" indent="0">
              <a:buNone/>
            </a:pPr>
            <a:endParaRPr lang="en-US" sz="1600" dirty="0" smtClean="0"/>
          </a:p>
          <a:p>
            <a:pPr marL="0" indent="0">
              <a:buNone/>
            </a:pPr>
            <a:r>
              <a:rPr lang="en-US" sz="1600" dirty="0" smtClean="0">
                <a:solidFill>
                  <a:srgbClr val="FF0000"/>
                </a:solidFill>
              </a:rPr>
              <a:t>*</a:t>
            </a:r>
            <a:r>
              <a:rPr lang="en-US" sz="1600" dirty="0" smtClean="0"/>
              <a:t>All counties doesn't have all transactional services. </a:t>
            </a:r>
            <a:r>
              <a:rPr lang="en-US" sz="1600" dirty="0" err="1" smtClean="0"/>
              <a:t>eInvoices</a:t>
            </a:r>
            <a:r>
              <a:rPr lang="en-US" sz="1600" dirty="0" smtClean="0"/>
              <a:t> and Certified </a:t>
            </a:r>
            <a:r>
              <a:rPr lang="en-US" sz="1600" dirty="0" err="1" smtClean="0"/>
              <a:t>eDocumentation</a:t>
            </a:r>
            <a:r>
              <a:rPr lang="en-US" sz="1600" dirty="0" smtClean="0"/>
              <a:t> are not available in all count</a:t>
            </a:r>
            <a:r>
              <a:rPr lang="sl-SI" sz="1600" dirty="0" err="1" smtClean="0"/>
              <a:t>ries</a:t>
            </a:r>
            <a:r>
              <a:rPr lang="en-US" sz="1600" dirty="0" smtClean="0"/>
              <a:t>. </a:t>
            </a:r>
            <a:endParaRPr lang="en-US" sz="1100" dirty="0"/>
          </a:p>
        </p:txBody>
      </p:sp>
      <p:pic>
        <p:nvPicPr>
          <p:cNvPr id="4" name="Picture 3"/>
          <p:cNvPicPr>
            <a:picLocks noChangeAspect="1"/>
          </p:cNvPicPr>
          <p:nvPr/>
        </p:nvPicPr>
        <p:blipFill>
          <a:blip r:embed="rId2"/>
          <a:stretch>
            <a:fillRect/>
          </a:stretch>
        </p:blipFill>
        <p:spPr>
          <a:xfrm>
            <a:off x="737753" y="3169124"/>
            <a:ext cx="9944102" cy="3516696"/>
          </a:xfrm>
          <a:prstGeom prst="rect">
            <a:avLst/>
          </a:prstGeom>
        </p:spPr>
      </p:pic>
    </p:spTree>
    <p:extLst>
      <p:ext uri="{BB962C8B-B14F-4D97-AF65-F5344CB8AC3E}">
        <p14:creationId xmlns:p14="http://schemas.microsoft.com/office/powerpoint/2010/main" val="80624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51548" y="2158206"/>
            <a:ext cx="4756976" cy="2119504"/>
          </a:xfrm>
          <a:prstGeom prst="rect">
            <a:avLst/>
          </a:prstGeom>
        </p:spPr>
        <p:txBody>
          <a:bodyPr vert="horz" wrap="square" lIns="91440" tIns="45720" rIns="91440" bIns="45720" rtlCol="0">
            <a:normAutofit/>
          </a:bodyPr>
          <a:lstStyle/>
          <a:p>
            <a:pPr algn="l"/>
            <a:r>
              <a:rPr lang="en-US" sz="2000" b="0" dirty="0" smtClean="0"/>
              <a:t>An accounting service company has one </a:t>
            </a:r>
            <a:r>
              <a:rPr lang="en-US" sz="2000" b="0" dirty="0" err="1" smtClean="0"/>
              <a:t>eDocumentation</a:t>
            </a:r>
            <a:r>
              <a:rPr lang="en-US" sz="2000" b="0" dirty="0" smtClean="0"/>
              <a:t> subscription and one </a:t>
            </a:r>
            <a:r>
              <a:rPr lang="en-US" sz="2000" b="0" dirty="0" err="1" smtClean="0"/>
              <a:t>eDocumentation</a:t>
            </a:r>
            <a:r>
              <a:rPr lang="en-US" sz="2000" b="0" dirty="0" smtClean="0"/>
              <a:t> file space storage</a:t>
            </a:r>
            <a:r>
              <a:rPr lang="en-US" sz="2000" dirty="0" smtClean="0"/>
              <a:t> in which they store documents for all of their companies.</a:t>
            </a:r>
            <a:r>
              <a:rPr lang="en-US" sz="2000" b="0" dirty="0" smtClean="0"/>
              <a:t> </a:t>
            </a:r>
            <a:endParaRPr lang="en-US" sz="2000" b="0" dirty="0" smtClean="0"/>
          </a:p>
        </p:txBody>
      </p:sp>
      <p:pic>
        <p:nvPicPr>
          <p:cNvPr id="2" name="Picture 1"/>
          <p:cNvPicPr>
            <a:picLocks noChangeAspect="1"/>
          </p:cNvPicPr>
          <p:nvPr/>
        </p:nvPicPr>
        <p:blipFill>
          <a:blip r:embed="rId2"/>
          <a:stretch>
            <a:fillRect/>
          </a:stretch>
        </p:blipFill>
        <p:spPr>
          <a:xfrm>
            <a:off x="515559" y="1273052"/>
            <a:ext cx="6200000" cy="5047619"/>
          </a:xfrm>
          <a:prstGeom prst="rect">
            <a:avLst/>
          </a:prstGeom>
        </p:spPr>
      </p:pic>
    </p:spTree>
    <p:extLst>
      <p:ext uri="{BB962C8B-B14F-4D97-AF65-F5344CB8AC3E}">
        <p14:creationId xmlns:p14="http://schemas.microsoft.com/office/powerpoint/2010/main" val="1584945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47090" y="806860"/>
            <a:ext cx="10614593" cy="6051140"/>
          </a:xfrm>
          <a:prstGeom prst="rect">
            <a:avLst/>
          </a:prstGeom>
        </p:spPr>
      </p:pic>
    </p:spTree>
    <p:extLst>
      <p:ext uri="{BB962C8B-B14F-4D97-AF65-F5344CB8AC3E}">
        <p14:creationId xmlns:p14="http://schemas.microsoft.com/office/powerpoint/2010/main" val="2803285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2400" b="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2400" b="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3622</TotalTime>
  <Words>722</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Titillium</vt:lpstr>
      <vt:lpstr>Arial</vt:lpstr>
      <vt:lpstr>Calibri</vt:lpstr>
      <vt:lpstr>Courier New</vt:lpstr>
      <vt:lpstr>3_Officeova tema</vt:lpstr>
      <vt:lpstr>7_Officeova tema</vt:lpstr>
      <vt:lpstr>     Transactional services overview</vt:lpstr>
      <vt:lpstr>Transactional services</vt:lpstr>
      <vt:lpstr>Transactional services</vt:lpstr>
      <vt:lpstr>Transactional services</vt:lpstr>
      <vt:lpstr>Licensing</vt:lpstr>
      <vt:lpstr>Example for eDocumentation: </vt:lpstr>
      <vt:lpstr>Example for eInvoices*: </vt:lpstr>
      <vt:lpstr>PowerPoint Presentation</vt:lpstr>
      <vt:lpstr>PowerPoint Presentation</vt:lpstr>
      <vt:lpstr>PowerPoint Presentation</vt:lpstr>
      <vt:lpstr>PowerPoint Presentation</vt:lpstr>
      <vt:lpstr>Ordering and activating of Transactional services </vt:lpstr>
      <vt:lpstr>Ordering and activating eDocumentation </vt:lpstr>
      <vt:lpstr>When all terms of use for specific chosen type of file space and confirmation for representative is checked, than user can activate the service by clicking on button „Activate“. </vt:lpstr>
      <vt:lpstr>PowerPoint Presentation</vt:lpstr>
      <vt:lpstr>PowerPoint Presentation</vt:lpstr>
      <vt:lpstr>PowerPoint Presentation</vt:lpstr>
      <vt:lpstr>PowerPoint Presentation</vt:lpstr>
      <vt:lpstr>End user details on partnersite</vt:lpstr>
      <vt:lpstr>Pop up in PANTHEON</vt:lpstr>
      <vt:lpstr>Pop up in PANTHEON</vt:lpstr>
      <vt:lpstr>Packages and inovicing </vt:lpstr>
      <vt:lpstr>Information and prices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Martina</dc:creator>
  <cp:lastModifiedBy>Kaja Gomzi</cp:lastModifiedBy>
  <cp:revision>160</cp:revision>
  <dcterms:created xsi:type="dcterms:W3CDTF">2018-02-06T11:54:46Z</dcterms:created>
  <dcterms:modified xsi:type="dcterms:W3CDTF">2020-09-18T15:44:40Z</dcterms:modified>
</cp:coreProperties>
</file>